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04392" y="9770757"/>
            <a:ext cx="287782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318001" y="9770757"/>
            <a:ext cx="6794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#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0.jpg"/><Relationship Id="rId4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ntiplagiat.ru/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21.jpg"/><Relationship Id="rId5" Type="http://schemas.openxmlformats.org/officeDocument/2006/relationships/image" Target="../media/image6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6.png"/><Relationship Id="rId5" Type="http://schemas.openxmlformats.org/officeDocument/2006/relationships/image" Target="../media/image7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Relationship Id="rId3" Type="http://schemas.openxmlformats.org/officeDocument/2006/relationships/image" Target="../media/image81.png"/><Relationship Id="rId4" Type="http://schemas.openxmlformats.org/officeDocument/2006/relationships/image" Target="../media/image72.png"/><Relationship Id="rId5" Type="http://schemas.openxmlformats.org/officeDocument/2006/relationships/image" Target="../media/image82.jpg"/><Relationship Id="rId6" Type="http://schemas.openxmlformats.org/officeDocument/2006/relationships/image" Target="../media/image8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ntiplagiat.ru/Page/Antiplagiat-report-viewer)" TargetMode="External"/><Relationship Id="rId3" Type="http://schemas.openxmlformats.org/officeDocument/2006/relationships/image" Target="../media/image84.jpg"/><Relationship Id="rId4" Type="http://schemas.openxmlformats.org/officeDocument/2006/relationships/image" Target="../media/image85.png"/><Relationship Id="rId5" Type="http://schemas.openxmlformats.org/officeDocument/2006/relationships/image" Target="../media/image7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7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Relationship Id="rId4" Type="http://schemas.openxmlformats.org/officeDocument/2006/relationships/image" Target="../media/image97.jpg"/><Relationship Id="rId5" Type="http://schemas.openxmlformats.org/officeDocument/2006/relationships/image" Target="../media/image9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Relationship Id="rId3" Type="http://schemas.openxmlformats.org/officeDocument/2006/relationships/image" Target="../media/image101.png"/><Relationship Id="rId4" Type="http://schemas.openxmlformats.org/officeDocument/2006/relationships/image" Target="../media/image10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ntiplagiat.ru/" TargetMode="External"/><Relationship Id="rId3" Type="http://schemas.openxmlformats.org/officeDocument/2006/relationships/image" Target="../media/image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obokassa.ru/" TargetMode="External"/><Relationship Id="rId3" Type="http://schemas.openxmlformats.org/officeDocument/2006/relationships/image" Target="../media/image10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vG74aHHpJMY" TargetMode="External"/><Relationship Id="rId3" Type="http://schemas.openxmlformats.org/officeDocument/2006/relationships/hyperlink" Target="http://www.youtube.com/watch?v=EfFJSCF2W1c" TargetMode="External"/><Relationship Id="rId4" Type="http://schemas.openxmlformats.org/officeDocument/2006/relationships/hyperlink" Target="http://www.youtube.com/watch?v=QQHzV3uRtQ0" TargetMode="External"/><Relationship Id="rId5" Type="http://schemas.openxmlformats.org/officeDocument/2006/relationships/hyperlink" Target="http://www.youtube.com/watch?v=FPQutQx7Mx0" TargetMode="External"/><Relationship Id="rId6" Type="http://schemas.openxmlformats.org/officeDocument/2006/relationships/hyperlink" Target="http://www.youtube.com/watch?v=nwyIjEHGMtc" TargetMode="External"/><Relationship Id="rId7" Type="http://schemas.openxmlformats.org/officeDocument/2006/relationships/hyperlink" Target="http://www.youtube.com/watch?v=sg1s_0b8jwE" TargetMode="External"/><Relationship Id="rId8" Type="http://schemas.openxmlformats.org/officeDocument/2006/relationships/hyperlink" Target="http://www.youtube.com/watch?v=5JpaF6bDw4I" TargetMode="External"/><Relationship Id="rId9" Type="http://schemas.openxmlformats.org/officeDocument/2006/relationships/image" Target="../media/image11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11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Relationship Id="rId3" Type="http://schemas.openxmlformats.org/officeDocument/2006/relationships/image" Target="../media/image117.png"/><Relationship Id="rId4" Type="http://schemas.openxmlformats.org/officeDocument/2006/relationships/image" Target="../media/image118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jpg"/><Relationship Id="rId4" Type="http://schemas.openxmlformats.org/officeDocument/2006/relationships/image" Target="../media/image123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obokassa.ru/ru/Support/SendMsg.aspx" TargetMode="Externa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482578"/>
            <a:ext cx="5966460" cy="900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4317365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dirty="0" sz="1600" spc="-5" b="1">
                <a:latin typeface="Verdana"/>
                <a:cs typeface="Verdana"/>
              </a:rPr>
              <a:t>Сайт системы Антиплагиат для физических</a:t>
            </a:r>
            <a:r>
              <a:rPr dirty="0" sz="1600" spc="20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лиц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ts val="1405"/>
              </a:lnSpc>
            </a:pPr>
            <a:r>
              <a:rPr dirty="0" sz="1200" spc="-5">
                <a:solidFill>
                  <a:srgbClr val="999999"/>
                </a:solidFill>
                <a:latin typeface="Arial"/>
                <a:cs typeface="Arial"/>
              </a:rPr>
              <a:t>Руководство</a:t>
            </a:r>
            <a:r>
              <a:rPr dirty="0" sz="120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999999"/>
                </a:solidFill>
                <a:latin typeface="Arial"/>
                <a:cs typeface="Arial"/>
              </a:rPr>
              <a:t>пользователя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solidFill>
                  <a:srgbClr val="999999"/>
                </a:solidFill>
                <a:latin typeface="Arial"/>
                <a:cs typeface="Arial"/>
              </a:rPr>
              <a:t>ред. от 22.01.2016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Аннотация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dirty="0" sz="900" spc="-5">
                <a:latin typeface="Verdana"/>
                <a:cs typeface="Verdana"/>
              </a:rPr>
              <a:t>Руководство пользователя по работе с сайтом системы Антиплагиат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физических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лиц.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Содержание</a:t>
            </a:r>
            <a:endParaRPr sz="1400">
              <a:latin typeface="Arial"/>
              <a:cs typeface="Arial"/>
            </a:endParaRPr>
          </a:p>
          <a:p>
            <a:pPr algn="r" marR="10795">
              <a:lnSpc>
                <a:spcPct val="100000"/>
              </a:lnSpc>
              <a:spcBef>
                <a:spcPts val="1245"/>
              </a:spcBef>
            </a:pPr>
            <a:r>
              <a:rPr dirty="0" sz="900" spc="-5">
                <a:latin typeface="Verdana"/>
                <a:cs typeface="Verdana"/>
              </a:rPr>
              <a:t>1. Введение............................................................................................................................</a:t>
            </a:r>
            <a:r>
              <a:rPr dirty="0" sz="900" spc="-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1.1. Термины и определения.................................................................................................</a:t>
            </a:r>
            <a:r>
              <a:rPr dirty="0" sz="900" spc="-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  <a:p>
            <a:pPr algn="r" marR="11430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1.2. Назначение и условия применения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2. </a:t>
            </a:r>
            <a:r>
              <a:rPr dirty="0" sz="900">
                <a:latin typeface="Verdana"/>
                <a:cs typeface="Verdana"/>
              </a:rPr>
              <a:t>Подготовка </a:t>
            </a:r>
            <a:r>
              <a:rPr dirty="0" sz="900" spc="-5">
                <a:latin typeface="Verdana"/>
                <a:cs typeface="Verdana"/>
              </a:rPr>
              <a:t>к работе............................................................................................................</a:t>
            </a:r>
            <a:r>
              <a:rPr dirty="0" sz="900" spc="-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2.1. Рабочее  место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...............................................................................................................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2.2. Регистрация  пользователя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</a:t>
            </a:r>
            <a:r>
              <a:rPr dirty="0" sz="900" spc="-5">
                <a:latin typeface="Verdana"/>
                <a:cs typeface="Verdana"/>
              </a:rPr>
              <a:t> 6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2.3. Вход и </a:t>
            </a:r>
            <a:r>
              <a:rPr dirty="0" sz="900">
                <a:latin typeface="Verdana"/>
                <a:cs typeface="Verdana"/>
              </a:rPr>
              <a:t>выход </a:t>
            </a:r>
            <a:r>
              <a:rPr dirty="0" sz="900" spc="-5">
                <a:latin typeface="Verdana"/>
                <a:cs typeface="Verdana"/>
              </a:rPr>
              <a:t>пользователя............................................................................................</a:t>
            </a:r>
            <a:r>
              <a:rPr dirty="0" sz="900" spc="-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</a:t>
            </a:r>
            <a:endParaRPr sz="9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2.4. </a:t>
            </a:r>
            <a:r>
              <a:rPr dirty="0" sz="900">
                <a:latin typeface="Verdana"/>
                <a:cs typeface="Verdana"/>
              </a:rPr>
              <a:t>Социальные  </a:t>
            </a:r>
            <a:r>
              <a:rPr dirty="0" sz="900" spc="-5">
                <a:latin typeface="Verdana"/>
                <a:cs typeface="Verdana"/>
              </a:rPr>
              <a:t>сети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...........................................................................................................</a:t>
            </a:r>
            <a:r>
              <a:rPr dirty="0" sz="900" spc="-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9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 Кабинет </a:t>
            </a:r>
            <a:r>
              <a:rPr dirty="0" sz="900">
                <a:latin typeface="Verdana"/>
                <a:cs typeface="Verdana"/>
              </a:rPr>
              <a:t>пользователя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3.1. Навигация в кабинете пользователя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</a:t>
            </a:r>
            <a:r>
              <a:rPr dirty="0" sz="900" spc="2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3.2.  Добавление  </a:t>
            </a:r>
            <a:r>
              <a:rPr dirty="0" sz="900" spc="-10">
                <a:latin typeface="Verdana"/>
                <a:cs typeface="Verdana"/>
              </a:rPr>
              <a:t>документа.................................................................................................</a:t>
            </a:r>
            <a:r>
              <a:rPr dirty="0" sz="900" spc="-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13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3.3. Проверка текста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..........................................................................................................</a:t>
            </a:r>
            <a:r>
              <a:rPr dirty="0" sz="900" spc="2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17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0"/>
              </a:spcBef>
            </a:pPr>
            <a:r>
              <a:rPr dirty="0" sz="900" spc="-5">
                <a:latin typeface="Verdana"/>
                <a:cs typeface="Verdana"/>
              </a:rPr>
              <a:t>3.4. Действия с папками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3.4.1. Добавление  папки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3.4.2. </a:t>
            </a:r>
            <a:r>
              <a:rPr dirty="0" sz="900">
                <a:latin typeface="Verdana"/>
                <a:cs typeface="Verdana"/>
              </a:rPr>
              <a:t>Удаление  </a:t>
            </a:r>
            <a:r>
              <a:rPr dirty="0" sz="900" spc="-5">
                <a:latin typeface="Verdana"/>
                <a:cs typeface="Verdana"/>
              </a:rPr>
              <a:t>папки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19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3.4.3. Переименование папки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 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19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3.4.4. Перемещение папки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3.4.5. Навигация по </a:t>
            </a:r>
            <a:r>
              <a:rPr dirty="0" sz="900">
                <a:latin typeface="Verdana"/>
                <a:cs typeface="Verdana"/>
              </a:rPr>
              <a:t>папкам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</a:t>
            </a:r>
            <a:r>
              <a:rPr dirty="0" sz="900" spc="2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3.4.6. Скрытие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«Папки»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</a:t>
            </a:r>
            <a:r>
              <a:rPr dirty="0" sz="900" spc="2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21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3.5. Действия с документами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 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3.5.1. Просмотр документов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22</a:t>
            </a:r>
            <a:endParaRPr sz="900">
              <a:latin typeface="Verdana"/>
              <a:cs typeface="Verdana"/>
            </a:endParaRPr>
          </a:p>
          <a:p>
            <a:pPr algn="just" marL="239395" marR="8890">
              <a:lnSpc>
                <a:spcPct val="101099"/>
              </a:lnSpc>
            </a:pPr>
            <a:r>
              <a:rPr dirty="0" sz="900" spc="-5">
                <a:latin typeface="Verdana"/>
                <a:cs typeface="Verdana"/>
              </a:rPr>
              <a:t>3.5.2. Просмотр и редактирование дополнительной информации о документе ..................... 23  3.5.3. Перемещение документа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 </a:t>
            </a:r>
            <a:r>
              <a:rPr dirty="0" sz="900" spc="-5">
                <a:latin typeface="Verdana"/>
                <a:cs typeface="Verdana"/>
              </a:rPr>
              <a:t>24  3.5.4. Поиск документов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 </a:t>
            </a:r>
            <a:r>
              <a:rPr dirty="0" sz="900" spc="-5">
                <a:latin typeface="Verdana"/>
                <a:cs typeface="Verdana"/>
              </a:rPr>
              <a:t>25  3.5.5. </a:t>
            </a:r>
            <a:r>
              <a:rPr dirty="0" sz="900">
                <a:latin typeface="Verdana"/>
                <a:cs typeface="Verdana"/>
              </a:rPr>
              <a:t>Повторная </a:t>
            </a:r>
            <a:r>
              <a:rPr dirty="0" sz="900" spc="-5">
                <a:latin typeface="Verdana"/>
                <a:cs typeface="Verdana"/>
              </a:rPr>
              <a:t>проверка документа............................................................................... 26  3.5.6. Просмотр текста документа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27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4. Профиль  пользователя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4.1. Смена почты (email)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 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29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4.2. Смена пароля..............................................................................................................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4.3. Прикрепление социальной сети....................................................................................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4.4. Редактирование  анкетных </a:t>
            </a:r>
            <a:r>
              <a:rPr dirty="0" sz="900">
                <a:latin typeface="Verdana"/>
                <a:cs typeface="Verdana"/>
              </a:rPr>
              <a:t>данных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</a:t>
            </a:r>
            <a:r>
              <a:rPr dirty="0" sz="900" spc="-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31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4.5. Загрузка фотографии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 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31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4.6. Обращение в службу поддержки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 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4.7. Добавление сайта для проверки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4.8. Вход на форум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............................................................................................................ 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33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5. Отчет о </a:t>
            </a:r>
            <a:r>
              <a:rPr dirty="0" sz="900">
                <a:latin typeface="Verdana"/>
                <a:cs typeface="Verdana"/>
              </a:rPr>
              <a:t>проверке </a:t>
            </a:r>
            <a:r>
              <a:rPr dirty="0" sz="900" spc="-5">
                <a:latin typeface="Verdana"/>
                <a:cs typeface="Verdana"/>
              </a:rPr>
              <a:t>на наличие заимствований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34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5.1. Просмотр краткого  отчета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34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5.2. Просмотр полного  отчета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35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5.3. Просмотр истории отчетов............................................................................................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37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5.4. Выгрузка отчета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..........................................................................................................</a:t>
            </a:r>
            <a:r>
              <a:rPr dirty="0" sz="900" spc="2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37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5.5. </a:t>
            </a:r>
            <a:r>
              <a:rPr dirty="0" sz="900">
                <a:latin typeface="Verdana"/>
                <a:cs typeface="Verdana"/>
              </a:rPr>
              <a:t>Вывод </a:t>
            </a:r>
            <a:r>
              <a:rPr dirty="0" sz="900" spc="-5">
                <a:latin typeface="Verdana"/>
                <a:cs typeface="Verdana"/>
              </a:rPr>
              <a:t>отчета на печать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 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38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5.6. Информация </a:t>
            </a:r>
            <a:r>
              <a:rPr dirty="0" sz="900">
                <a:latin typeface="Verdana"/>
                <a:cs typeface="Verdana"/>
              </a:rPr>
              <a:t>об </a:t>
            </a:r>
            <a:r>
              <a:rPr dirty="0" sz="900" spc="-5">
                <a:latin typeface="Verdana"/>
                <a:cs typeface="Verdana"/>
              </a:rPr>
              <a:t>отчете................................................................................................. 39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5.7. Редактирование полного отчета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 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  <a:p>
            <a:pPr algn="just" marL="239395" marR="9525">
              <a:lnSpc>
                <a:spcPct val="101099"/>
              </a:lnSpc>
            </a:pPr>
            <a:r>
              <a:rPr dirty="0" sz="900" spc="-5">
                <a:latin typeface="Verdana"/>
                <a:cs typeface="Verdana"/>
              </a:rPr>
              <a:t>5.7.1. Корректировка списка </a:t>
            </a:r>
            <a:r>
              <a:rPr dirty="0" sz="900">
                <a:latin typeface="Verdana"/>
                <a:cs typeface="Verdana"/>
              </a:rPr>
              <a:t>учитываемых </a:t>
            </a:r>
            <a:r>
              <a:rPr dirty="0" sz="900" spc="-5">
                <a:latin typeface="Verdana"/>
                <a:cs typeface="Verdana"/>
              </a:rPr>
              <a:t>источников в отчете......................................... 40  5.7.2. Изменение типа источника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 </a:t>
            </a:r>
            <a:r>
              <a:rPr dirty="0" sz="900" spc="-5">
                <a:latin typeface="Verdana"/>
                <a:cs typeface="Verdana"/>
              </a:rPr>
              <a:t>40  5.7.3. Сохранение отредактированного отчета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41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5.7.4. Прямая ссылка на источник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42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5.8. Просмотр отчета по источнику......................................................................................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8365" cy="129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5"/>
              </a:spcBef>
              <a:buAutoNum type="arabicPeriod" startAt="4"/>
              <a:tabLst>
                <a:tab pos="434975" algn="l"/>
              </a:tabLst>
            </a:pPr>
            <a:r>
              <a:rPr dirty="0" sz="900" spc="-5">
                <a:latin typeface="Verdana"/>
                <a:cs typeface="Verdana"/>
              </a:rPr>
              <a:t>Сайт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 запросит у Вас подтверждение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отправки учетных </a:t>
            </a:r>
            <a:r>
              <a:rPr dirty="0" sz="900">
                <a:latin typeface="Verdana"/>
                <a:cs typeface="Verdana"/>
              </a:rPr>
              <a:t>данных.  </a:t>
            </a:r>
            <a:r>
              <a:rPr dirty="0" sz="900" spc="-5">
                <a:latin typeface="Verdana"/>
                <a:cs typeface="Verdana"/>
              </a:rPr>
              <a:t>Подтвердите отправку данных.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"/>
              </a:spcBef>
              <a:buAutoNum type="arabicPeriod" startAt="4"/>
              <a:tabLst>
                <a:tab pos="419734" algn="l"/>
              </a:tabLst>
            </a:pPr>
            <a:r>
              <a:rPr dirty="0" sz="900" spc="-5">
                <a:latin typeface="Verdana"/>
                <a:cs typeface="Verdana"/>
              </a:rPr>
              <a:t>После </a:t>
            </a:r>
            <a:r>
              <a:rPr dirty="0" sz="900">
                <a:latin typeface="Verdana"/>
                <a:cs typeface="Verdana"/>
              </a:rPr>
              <a:t>подтверждения </a:t>
            </a:r>
            <a:r>
              <a:rPr dirty="0" sz="900" spc="-5">
                <a:latin typeface="Verdana"/>
                <a:cs typeface="Verdana"/>
              </a:rPr>
              <a:t>сайт </a:t>
            </a:r>
            <a:r>
              <a:rPr dirty="0" sz="900">
                <a:latin typeface="Verdana"/>
                <a:cs typeface="Verdana"/>
              </a:rPr>
              <a:t>направит </a:t>
            </a:r>
            <a:r>
              <a:rPr dirty="0" sz="900" spc="-5">
                <a:latin typeface="Verdana"/>
                <a:cs typeface="Verdana"/>
              </a:rPr>
              <a:t>Вас </a:t>
            </a:r>
            <a:r>
              <a:rPr dirty="0" sz="900">
                <a:latin typeface="Verdana"/>
                <a:cs typeface="Verdana"/>
              </a:rPr>
              <a:t>обратно </a:t>
            </a:r>
            <a:r>
              <a:rPr dirty="0" sz="900" spc="-5">
                <a:latin typeface="Verdana"/>
                <a:cs typeface="Verdana"/>
              </a:rPr>
              <a:t>на форму завершения регистрации, с  помощью формы Вы можете выбрать: прикрепить аккаунт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 к уже существующему  аккаунту на сайте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зарегистрировать новый аккаунт с прикреплением аккаунта </a:t>
            </a:r>
            <a:r>
              <a:rPr dirty="0" sz="900">
                <a:latin typeface="Verdana"/>
                <a:cs typeface="Verdana"/>
              </a:rPr>
              <a:t>социальной  </a:t>
            </a:r>
            <a:r>
              <a:rPr dirty="0" sz="900" spc="-5">
                <a:latin typeface="Verdana"/>
                <a:cs typeface="Verdana"/>
              </a:rPr>
              <a:t>сети.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4" y="3698227"/>
            <a:ext cx="596900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99640" marR="74295" indent="-1664335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11. Кнопки выбора на </a:t>
            </a:r>
            <a:r>
              <a:rPr dirty="0" sz="900" spc="-10" b="1">
                <a:latin typeface="Verdana"/>
                <a:cs typeface="Verdana"/>
              </a:rPr>
              <a:t>форме </a:t>
            </a:r>
            <a:r>
              <a:rPr dirty="0" sz="900" spc="-5" b="1">
                <a:latin typeface="Verdana"/>
                <a:cs typeface="Verdana"/>
              </a:rPr>
              <a:t>регистрации после отправки учетных данных  из социальной сети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«Google».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6.1.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Вы</a:t>
            </a:r>
            <a:r>
              <a:rPr dirty="0" sz="900" spc="-7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выбрали</a:t>
            </a:r>
            <a:r>
              <a:rPr dirty="0" sz="900" spc="-60" b="1">
                <a:latin typeface="Verdana"/>
                <a:cs typeface="Verdana"/>
              </a:rPr>
              <a:t> </a:t>
            </a:r>
            <a:r>
              <a:rPr dirty="0" sz="900" b="1">
                <a:latin typeface="Verdana"/>
                <a:cs typeface="Verdana"/>
              </a:rPr>
              <a:t>пункт</a:t>
            </a:r>
            <a:r>
              <a:rPr dirty="0" sz="900" spc="-5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«Я</a:t>
            </a:r>
            <a:r>
              <a:rPr dirty="0" sz="900" spc="-6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новый</a:t>
            </a:r>
            <a:r>
              <a:rPr dirty="0" sz="900" spc="-6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пользователь»</a:t>
            </a:r>
            <a:r>
              <a:rPr dirty="0" sz="900" spc="-5">
                <a:latin typeface="Verdana"/>
                <a:cs typeface="Verdana"/>
              </a:rPr>
              <a:t>: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сайт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предлагает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процедуру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регистрации,  это значит, что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ввода почты и нажатия </a:t>
            </a:r>
            <a:r>
              <a:rPr dirty="0" sz="900" spc="-10">
                <a:latin typeface="Verdana"/>
                <a:cs typeface="Verdana"/>
              </a:rPr>
              <a:t>кнопки </a:t>
            </a:r>
            <a:r>
              <a:rPr dirty="0" sz="900" spc="-5">
                <a:latin typeface="Verdana"/>
                <a:cs typeface="Verdana"/>
              </a:rPr>
              <a:t>«Создать аккаунт» </a:t>
            </a:r>
            <a:r>
              <a:rPr dirty="0" sz="900">
                <a:latin typeface="Verdana"/>
                <a:cs typeface="Verdana"/>
              </a:rPr>
              <a:t>будет </a:t>
            </a:r>
            <a:r>
              <a:rPr dirty="0" sz="900" spc="-5">
                <a:latin typeface="Verdana"/>
                <a:cs typeface="Verdana"/>
              </a:rPr>
              <a:t>выслан пароль как  при </a:t>
            </a:r>
            <a:r>
              <a:rPr dirty="0" sz="900">
                <a:latin typeface="Verdana"/>
                <a:cs typeface="Verdana"/>
              </a:rPr>
              <a:t>обычной </a:t>
            </a:r>
            <a:r>
              <a:rPr dirty="0" sz="900" spc="-5">
                <a:latin typeface="Verdana"/>
                <a:cs typeface="Verdana"/>
              </a:rPr>
              <a:t>регистрации (рис.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12).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28" y="8119354"/>
            <a:ext cx="5968365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5485" marR="35560" indent="-147701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12. Форма регистрации после отправки учетных данных из социальной сети  и нажатия «Я новый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пользователь».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Введите полученный </a:t>
            </a:r>
            <a:r>
              <a:rPr dirty="0" sz="900">
                <a:latin typeface="Verdana"/>
                <a:cs typeface="Verdana"/>
              </a:rPr>
              <a:t>пароль </a:t>
            </a:r>
            <a:r>
              <a:rPr dirty="0" sz="900" spc="-5">
                <a:latin typeface="Verdana"/>
                <a:cs typeface="Verdana"/>
              </a:rPr>
              <a:t>и нажмите «Создать аккаунт»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завершения регистрации. По  завершению регистрации Вы сможете осуществлять </a:t>
            </a:r>
            <a:r>
              <a:rPr dirty="0" sz="900">
                <a:latin typeface="Verdana"/>
                <a:cs typeface="Verdana"/>
              </a:rPr>
              <a:t>вход </a:t>
            </a:r>
            <a:r>
              <a:rPr dirty="0" sz="900" spc="-5">
                <a:latin typeface="Verdana"/>
                <a:cs typeface="Verdana"/>
              </a:rPr>
              <a:t>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прикрепленного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аккаунта.</a:t>
            </a:r>
            <a:endParaRPr sz="900">
              <a:latin typeface="Verdana"/>
              <a:cs typeface="Verdana"/>
            </a:endParaRPr>
          </a:p>
          <a:p>
            <a:pPr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 i="1">
                <a:latin typeface="Verdana"/>
                <a:cs typeface="Verdana"/>
              </a:rPr>
              <a:t>Если введенная почта совпадает с почтой вашего </a:t>
            </a:r>
            <a:r>
              <a:rPr dirty="0" sz="900" spc="-10" i="1">
                <a:latin typeface="Verdana"/>
                <a:cs typeface="Verdana"/>
              </a:rPr>
              <a:t>аккаунта </a:t>
            </a:r>
            <a:r>
              <a:rPr dirty="0" sz="900" spc="-5" i="1">
                <a:latin typeface="Verdana"/>
                <a:cs typeface="Verdana"/>
              </a:rPr>
              <a:t>или была автоматически </a:t>
            </a:r>
            <a:r>
              <a:rPr dirty="0" sz="900" i="1">
                <a:latin typeface="Verdana"/>
                <a:cs typeface="Verdana"/>
              </a:rPr>
              <a:t>введена</a:t>
            </a:r>
            <a:r>
              <a:rPr dirty="0" sz="900" spc="28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помощью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полученных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из</a:t>
            </a:r>
            <a:r>
              <a:rPr dirty="0" sz="900" spc="-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социальной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сети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данных,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то</a:t>
            </a:r>
            <a:r>
              <a:rPr dirty="0" sz="900" spc="-20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ввод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пароля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не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потребуется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–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вход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</a:t>
            </a:r>
            <a:r>
              <a:rPr dirty="0" sz="900" spc="-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кабинет  </a:t>
            </a:r>
            <a:r>
              <a:rPr dirty="0" sz="900" spc="-5" i="1">
                <a:latin typeface="Verdana"/>
                <a:cs typeface="Verdana"/>
              </a:rPr>
              <a:t>будет</a:t>
            </a:r>
            <a:r>
              <a:rPr dirty="0" sz="900" spc="9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осуществлен</a:t>
            </a:r>
            <a:r>
              <a:rPr dirty="0" sz="900" spc="1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сразу</a:t>
            </a:r>
            <a:r>
              <a:rPr dirty="0" sz="900" spc="9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после</a:t>
            </a:r>
            <a:r>
              <a:rPr dirty="0" sz="900" spc="10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нажатия</a:t>
            </a:r>
            <a:r>
              <a:rPr dirty="0" sz="900" spc="1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«Создать</a:t>
            </a:r>
            <a:r>
              <a:rPr dirty="0" sz="900" spc="10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аккаунт».</a:t>
            </a:r>
            <a:r>
              <a:rPr dirty="0" sz="900" spc="9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</a:t>
            </a:r>
            <a:r>
              <a:rPr dirty="0" sz="900" spc="1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случай</a:t>
            </a:r>
            <a:r>
              <a:rPr dirty="0" sz="900" spc="1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отказа</a:t>
            </a:r>
            <a:r>
              <a:rPr dirty="0" sz="900" spc="1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сайта</a:t>
            </a:r>
            <a:r>
              <a:rPr dirty="0" sz="900" spc="10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социальной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1032" y="2065155"/>
            <a:ext cx="4006596" cy="149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01467" y="4817359"/>
            <a:ext cx="3118104" cy="3232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766" y="482578"/>
            <a:ext cx="5969000" cy="162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715">
              <a:lnSpc>
                <a:spcPct val="121100"/>
              </a:lnSpc>
              <a:spcBef>
                <a:spcPts val="5"/>
              </a:spcBef>
            </a:pPr>
            <a:r>
              <a:rPr dirty="0" sz="900" spc="-5" i="1">
                <a:latin typeface="Verdana"/>
                <a:cs typeface="Verdana"/>
              </a:rPr>
              <a:t>сети на указанную почту все равно отправится пароль, с помощью данной почты и пароля </a:t>
            </a:r>
            <a:r>
              <a:rPr dirty="0" sz="900" spc="-15" i="1">
                <a:latin typeface="Verdana"/>
                <a:cs typeface="Verdana"/>
              </a:rPr>
              <a:t>Вы  </a:t>
            </a:r>
            <a:r>
              <a:rPr dirty="0" sz="900" spc="-5" i="1">
                <a:latin typeface="Verdana"/>
                <a:cs typeface="Verdana"/>
              </a:rPr>
              <a:t>сможете входить в кабинет </a:t>
            </a:r>
            <a:r>
              <a:rPr dirty="0" sz="900" i="1">
                <a:latin typeface="Verdana"/>
                <a:cs typeface="Verdana"/>
              </a:rPr>
              <a:t>обычным </a:t>
            </a:r>
            <a:r>
              <a:rPr dirty="0" sz="900" spc="-5" i="1">
                <a:latin typeface="Verdana"/>
                <a:cs typeface="Verdana"/>
              </a:rPr>
              <a:t>способом - 2.3 Вход и </a:t>
            </a:r>
            <a:r>
              <a:rPr dirty="0" sz="900" i="1">
                <a:latin typeface="Verdana"/>
                <a:cs typeface="Verdana"/>
              </a:rPr>
              <a:t>выход</a:t>
            </a:r>
            <a:r>
              <a:rPr dirty="0" sz="900" spc="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пользователя.</a:t>
            </a:r>
            <a:endParaRPr sz="9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240"/>
              </a:spcBef>
            </a:pPr>
            <a:r>
              <a:rPr dirty="0" sz="900" spc="-5" i="1">
                <a:latin typeface="Verdana"/>
                <a:cs typeface="Verdana"/>
              </a:rPr>
              <a:t>Если  полученная  из  социальной  сети  почта  уже  используется,  то  Вы  получите</a:t>
            </a:r>
            <a:r>
              <a:rPr dirty="0" sz="900" spc="-1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сообщение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«Данная почта уже используется» - это значит, что по данной почте уже зарегистрирован аккаунт,  </a:t>
            </a:r>
            <a:r>
              <a:rPr dirty="0" sz="900" spc="-5" i="1">
                <a:latin typeface="Verdana"/>
                <a:cs typeface="Verdana"/>
              </a:rPr>
              <a:t>и  Вы  можете  прикрепить  аккаунт  социальной  сети  к  вашему  существующему  аккаунту</a:t>
            </a:r>
            <a:r>
              <a:rPr dirty="0" sz="900" spc="-114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сайта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 i="1">
                <a:latin typeface="Verdana"/>
                <a:cs typeface="Verdana"/>
              </a:rPr>
              <a:t>Антиплагиат.</a:t>
            </a:r>
            <a:endParaRPr sz="900">
              <a:latin typeface="Verdana"/>
              <a:cs typeface="Verdana"/>
            </a:endParaRPr>
          </a:p>
          <a:p>
            <a:pPr marL="12700" marR="5715" indent="179705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6.2. </a:t>
            </a:r>
            <a:r>
              <a:rPr dirty="0" sz="900" spc="-5" b="1">
                <a:latin typeface="Verdana"/>
                <a:cs typeface="Verdana"/>
              </a:rPr>
              <a:t>Вы выбрали </a:t>
            </a:r>
            <a:r>
              <a:rPr dirty="0" sz="900" b="1">
                <a:latin typeface="Verdana"/>
                <a:cs typeface="Verdana"/>
              </a:rPr>
              <a:t>пункт </a:t>
            </a:r>
            <a:r>
              <a:rPr dirty="0" sz="900" spc="-5" b="1">
                <a:latin typeface="Verdana"/>
                <a:cs typeface="Verdana"/>
              </a:rPr>
              <a:t>«У меня уже есть логин»</a:t>
            </a:r>
            <a:r>
              <a:rPr dirty="0" sz="900" spc="-5">
                <a:latin typeface="Verdana"/>
                <a:cs typeface="Verdana"/>
              </a:rPr>
              <a:t>: сайт </a:t>
            </a:r>
            <a:r>
              <a:rPr dirty="0" sz="900">
                <a:latin typeface="Verdana"/>
                <a:cs typeface="Verdana"/>
              </a:rPr>
              <a:t>предлагает </a:t>
            </a:r>
            <a:r>
              <a:rPr dirty="0" sz="900" spc="-5">
                <a:latin typeface="Verdana"/>
                <a:cs typeface="Verdana"/>
              </a:rPr>
              <a:t>произвести вход в  кабинет с использованием </a:t>
            </a:r>
            <a:r>
              <a:rPr dirty="0" sz="900">
                <a:latin typeface="Verdana"/>
                <a:cs typeface="Verdana"/>
              </a:rPr>
              <a:t>ваших </a:t>
            </a:r>
            <a:r>
              <a:rPr dirty="0" sz="900" spc="-5">
                <a:latin typeface="Verdana"/>
                <a:cs typeface="Verdana"/>
              </a:rPr>
              <a:t>учетных </a:t>
            </a:r>
            <a:r>
              <a:rPr dirty="0" sz="900">
                <a:latin typeface="Verdana"/>
                <a:cs typeface="Verdana"/>
              </a:rPr>
              <a:t>данных </a:t>
            </a:r>
            <a:r>
              <a:rPr dirty="0" sz="900" spc="-5">
                <a:latin typeface="Verdana"/>
                <a:cs typeface="Verdana"/>
              </a:rPr>
              <a:t>используемых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входа (рис.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13).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6" y="4990579"/>
            <a:ext cx="596836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76755" marR="35560" indent="-147828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13. Форма регистрации после отправки учетных данных из социальной сети  и нажатия «У меня </a:t>
            </a:r>
            <a:r>
              <a:rPr dirty="0" sz="900" spc="-10" b="1">
                <a:latin typeface="Verdana"/>
                <a:cs typeface="Verdana"/>
              </a:rPr>
              <a:t>уже </a:t>
            </a:r>
            <a:r>
              <a:rPr dirty="0" sz="900" spc="-5" b="1">
                <a:latin typeface="Verdana"/>
                <a:cs typeface="Verdana"/>
              </a:rPr>
              <a:t>есть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логин».</a:t>
            </a:r>
            <a:endParaRPr sz="900">
              <a:latin typeface="Verdana"/>
              <a:cs typeface="Verdana"/>
            </a:endParaRPr>
          </a:p>
          <a:p>
            <a:pPr algn="just" marL="12700" marR="5080" indent="17970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Вы можете </a:t>
            </a:r>
            <a:r>
              <a:rPr dirty="0" sz="900">
                <a:latin typeface="Verdana"/>
                <a:cs typeface="Verdana"/>
              </a:rPr>
              <a:t>войти </a:t>
            </a:r>
            <a:r>
              <a:rPr dirty="0" sz="900" spc="-5">
                <a:latin typeface="Verdana"/>
                <a:cs typeface="Verdana"/>
              </a:rPr>
              <a:t>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почты и </a:t>
            </a:r>
            <a:r>
              <a:rPr dirty="0" sz="900">
                <a:latin typeface="Verdana"/>
                <a:cs typeface="Verdana"/>
              </a:rPr>
              <a:t>пароля или </a:t>
            </a:r>
            <a:r>
              <a:rPr dirty="0" sz="900" spc="-5">
                <a:latin typeface="Verdana"/>
                <a:cs typeface="Verdana"/>
              </a:rPr>
              <a:t>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других прикреплённых аккаунтов  </a:t>
            </a:r>
            <a:r>
              <a:rPr dirty="0" sz="900">
                <a:latin typeface="Verdana"/>
                <a:cs typeface="Verdana"/>
              </a:rPr>
              <a:t>социальных </a:t>
            </a:r>
            <a:r>
              <a:rPr dirty="0" sz="900" spc="-5">
                <a:latin typeface="Verdana"/>
                <a:cs typeface="Verdana"/>
              </a:rPr>
              <a:t>сетей также как при </a:t>
            </a:r>
            <a:r>
              <a:rPr dirty="0" sz="900">
                <a:latin typeface="Verdana"/>
                <a:cs typeface="Verdana"/>
              </a:rPr>
              <a:t>обычном входе. </a:t>
            </a:r>
            <a:r>
              <a:rPr dirty="0" sz="900" spc="-5">
                <a:latin typeface="Verdana"/>
                <a:cs typeface="Verdana"/>
              </a:rPr>
              <a:t>После </a:t>
            </a:r>
            <a:r>
              <a:rPr dirty="0" sz="900">
                <a:latin typeface="Verdana"/>
                <a:cs typeface="Verdana"/>
              </a:rPr>
              <a:t>входа </a:t>
            </a:r>
            <a:r>
              <a:rPr dirty="0" sz="900" spc="-5">
                <a:latin typeface="Verdana"/>
                <a:cs typeface="Verdana"/>
              </a:rPr>
              <a:t>аккаунт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  прикрепится к вашему аккаунту на сайте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«Антиплагиат».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3951" y="2292106"/>
            <a:ext cx="2947416" cy="2634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431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16535" indent="-196850">
              <a:lnSpc>
                <a:spcPct val="100000"/>
              </a:lnSpc>
              <a:buAutoNum type="arabicPeriod" startAt="3"/>
              <a:tabLst>
                <a:tab pos="217170" algn="l"/>
              </a:tabLst>
            </a:pPr>
            <a:r>
              <a:rPr dirty="0" sz="1400" spc="-5" b="1">
                <a:latin typeface="Arial"/>
                <a:cs typeface="Arial"/>
              </a:rPr>
              <a:t>Кабинет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пользователя</a:t>
            </a:r>
            <a:endParaRPr sz="14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40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получения доступа в </a:t>
            </a:r>
            <a:r>
              <a:rPr dirty="0" sz="900">
                <a:latin typeface="Verdana"/>
                <a:cs typeface="Verdana"/>
              </a:rPr>
              <a:t>личный </a:t>
            </a:r>
            <a:r>
              <a:rPr dirty="0" sz="900" spc="-5">
                <a:latin typeface="Verdana"/>
                <a:cs typeface="Verdana"/>
              </a:rPr>
              <a:t>кабинет необходимо предварительно зарегистрироваться на  сайте (2.2 Регистрация пользователя) или осуществить вход в кабинет (2.3 Вход и выход  пользователя). Вместе с регистрацией Вы получаете подписку на бесплатный доступ с  ограниченной функциональностью. Чтобы ознакомиться с </a:t>
            </a:r>
            <a:r>
              <a:rPr dirty="0" sz="900">
                <a:latin typeface="Verdana"/>
                <a:cs typeface="Verdana"/>
              </a:rPr>
              <a:t>полной </a:t>
            </a:r>
            <a:r>
              <a:rPr dirty="0" sz="900" spc="-5">
                <a:latin typeface="Verdana"/>
                <a:cs typeface="Verdana"/>
              </a:rPr>
              <a:t>функциональностью сервиса  перейдите на страницу «Тарифы» (см. 5.8 Просмотр отчета по источнику). В зависимости </a:t>
            </a:r>
            <a:r>
              <a:rPr dirty="0" sz="900">
                <a:latin typeface="Verdana"/>
                <a:cs typeface="Verdana"/>
              </a:rPr>
              <a:t>от  </a:t>
            </a:r>
            <a:r>
              <a:rPr dirty="0" sz="900" spc="-5">
                <a:latin typeface="Verdana"/>
                <a:cs typeface="Verdana"/>
              </a:rPr>
              <a:t>приобретённых услуг (подписок на тарифы, подключения дополнительных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поиска) Вы  получаете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разную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функциональность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кабинета.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Полная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функциональность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позволит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Вам:</a:t>
            </a:r>
            <a:endParaRPr sz="900">
              <a:latin typeface="Verdana"/>
              <a:cs typeface="Verdana"/>
            </a:endParaRPr>
          </a:p>
          <a:p>
            <a:pPr algn="just" lvl="1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Загружать документы в кабинет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проверки;</a:t>
            </a:r>
            <a:endParaRPr sz="900">
              <a:latin typeface="Verdana"/>
              <a:cs typeface="Verdana"/>
            </a:endParaRPr>
          </a:p>
          <a:p>
            <a:pPr algn="just" lvl="1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Вести иерархическую структуру </a:t>
            </a:r>
            <a:r>
              <a:rPr dirty="0" sz="900">
                <a:latin typeface="Verdana"/>
                <a:cs typeface="Verdana"/>
              </a:rPr>
              <a:t>папок для </a:t>
            </a:r>
            <a:r>
              <a:rPr dirty="0" sz="900" spc="-5">
                <a:latin typeface="Verdana"/>
                <a:cs typeface="Verdana"/>
              </a:rPr>
              <a:t>упорядочивания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документов;</a:t>
            </a:r>
            <a:endParaRPr sz="900">
              <a:latin typeface="Verdana"/>
              <a:cs typeface="Verdana"/>
            </a:endParaRPr>
          </a:p>
          <a:p>
            <a:pPr lvl="1" marL="749935" marR="6350" indent="-228600">
              <a:lnSpc>
                <a:spcPct val="121100"/>
              </a:lnSpc>
              <a:spcBef>
                <a:spcPts val="1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Просматривать список загруженных документов, дополнительную информацию о них и  приблизительную оценку результатов проверки и переходить к просмотру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отчетов;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Редактировать и перемещать загруженные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документы;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>
                <a:latin typeface="Verdana"/>
                <a:cs typeface="Verdana"/>
              </a:rPr>
              <a:t>Производить </a:t>
            </a:r>
            <a:r>
              <a:rPr dirty="0" sz="900" spc="-5">
                <a:latin typeface="Verdana"/>
                <a:cs typeface="Verdana"/>
              </a:rPr>
              <a:t>поиск документов </a:t>
            </a:r>
            <a:r>
              <a:rPr dirty="0" sz="900" spc="-10">
                <a:latin typeface="Verdana"/>
                <a:cs typeface="Verdana"/>
              </a:rPr>
              <a:t>во </a:t>
            </a:r>
            <a:r>
              <a:rPr dirty="0" sz="900" spc="-5">
                <a:latin typeface="Verdana"/>
                <a:cs typeface="Verdana"/>
              </a:rPr>
              <a:t>всем кабинете;</a:t>
            </a:r>
            <a:endParaRPr sz="900">
              <a:latin typeface="Verdana"/>
              <a:cs typeface="Verdana"/>
            </a:endParaRPr>
          </a:p>
          <a:p>
            <a:pPr lvl="1" marL="749935" marR="5080" indent="-228600">
              <a:lnSpc>
                <a:spcPct val="121100"/>
              </a:lnSpc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Отправлять документы на проверку первично (при добавлении) или повторно и  выбирать набор используемых в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поиске заимствований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 </a:t>
            </a:r>
            <a:r>
              <a:rPr dirty="0" sz="900">
                <a:latin typeface="Verdana"/>
                <a:cs typeface="Verdana"/>
              </a:rPr>
              <a:t>при </a:t>
            </a:r>
            <a:r>
              <a:rPr dirty="0" sz="900" spc="-5">
                <a:latin typeface="Verdana"/>
                <a:cs typeface="Verdana"/>
              </a:rPr>
              <a:t>отправке</a:t>
            </a:r>
            <a:endParaRPr sz="900">
              <a:latin typeface="Verdana"/>
              <a:cs typeface="Verdana"/>
            </a:endParaRPr>
          </a:p>
          <a:p>
            <a:pPr marL="74993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проверку.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3.1. </a:t>
            </a:r>
            <a:r>
              <a:rPr dirty="0" sz="1200" spc="-5" b="1">
                <a:latin typeface="Arial"/>
                <a:cs typeface="Arial"/>
              </a:rPr>
              <a:t>Навигация в кабинете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пользователя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14"/>
              </a:spcBef>
            </a:pPr>
            <a:r>
              <a:rPr dirty="0" sz="900">
                <a:latin typeface="Verdana"/>
                <a:cs typeface="Verdana"/>
              </a:rPr>
              <a:t>Войдя </a:t>
            </a:r>
            <a:r>
              <a:rPr dirty="0" sz="900" spc="-5">
                <a:latin typeface="Verdana"/>
                <a:cs typeface="Verdana"/>
              </a:rPr>
              <a:t>в кабинет - Вы становитесь представленным пользователем, теперь на </a:t>
            </a:r>
            <a:r>
              <a:rPr dirty="0" sz="900">
                <a:latin typeface="Verdana"/>
                <a:cs typeface="Verdana"/>
              </a:rPr>
              <a:t>любой </a:t>
            </a:r>
            <a:r>
              <a:rPr dirty="0" sz="900" spc="-5">
                <a:latin typeface="Verdana"/>
                <a:cs typeface="Verdana"/>
              </a:rPr>
              <a:t>странице  сайта в </a:t>
            </a:r>
            <a:r>
              <a:rPr dirty="0" sz="900">
                <a:latin typeface="Verdana"/>
                <a:cs typeface="Verdana"/>
              </a:rPr>
              <a:t>правом </a:t>
            </a:r>
            <a:r>
              <a:rPr dirty="0" sz="900" spc="-5">
                <a:latin typeface="Verdana"/>
                <a:cs typeface="Verdana"/>
              </a:rPr>
              <a:t>верхнем углу страницы отображается иконка «Портрет» вашего профиля. При  нажатии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иконку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доступна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навигация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разделам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вашего</a:t>
            </a:r>
            <a:r>
              <a:rPr dirty="0" sz="900" spc="2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кабинета: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«Профиль»,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«Баланс»,</a:t>
            </a:r>
            <a:endParaRPr sz="900">
              <a:latin typeface="Verdana"/>
              <a:cs typeface="Verdana"/>
            </a:endParaRPr>
          </a:p>
          <a:p>
            <a:pPr algn="just" marL="6604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«Статистика», «Кабинет» и «Тарифы».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0" y="7703297"/>
            <a:ext cx="5968365" cy="107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262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14. Выпадающее меню под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иконкой.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400"/>
              </a:lnSpc>
              <a:spcBef>
                <a:spcPts val="605"/>
              </a:spcBef>
            </a:pPr>
            <a:r>
              <a:rPr dirty="0" sz="900">
                <a:latin typeface="Verdana"/>
                <a:cs typeface="Verdana"/>
              </a:rPr>
              <a:t>Слева от </a:t>
            </a:r>
            <a:r>
              <a:rPr dirty="0" sz="900" spc="-5">
                <a:latin typeface="Verdana"/>
                <a:cs typeface="Verdana"/>
              </a:rPr>
              <a:t>изображения портрета Вы увидите краткую информацию: состояние вашего счета,  текущий тариф с </a:t>
            </a:r>
            <a:r>
              <a:rPr dirty="0" sz="900">
                <a:latin typeface="Verdana"/>
                <a:cs typeface="Verdana"/>
              </a:rPr>
              <a:t>указанием </a:t>
            </a:r>
            <a:r>
              <a:rPr dirty="0" sz="900" spc="-5">
                <a:latin typeface="Verdana"/>
                <a:cs typeface="Verdana"/>
              </a:rPr>
              <a:t>доступных полных отчетов по тарифу в кабинете (см. рис. 14).  Обратите внимание на обозначение доступных </a:t>
            </a:r>
            <a:r>
              <a:rPr dirty="0" sz="900">
                <a:latin typeface="Verdana"/>
                <a:cs typeface="Verdana"/>
              </a:rPr>
              <a:t>полных </a:t>
            </a:r>
            <a:r>
              <a:rPr dirty="0" sz="900" spc="-5">
                <a:latin typeface="Verdana"/>
                <a:cs typeface="Verdana"/>
              </a:rPr>
              <a:t>отчетов рядом с текущим тарифом в  скобках: «Бесплатный (0/0)». 0/0 - означает, что тариф не позволяет вскрытий полных отчетов  (подробнее </a:t>
            </a:r>
            <a:r>
              <a:rPr dirty="0" sz="900">
                <a:latin typeface="Verdana"/>
                <a:cs typeface="Verdana"/>
              </a:rPr>
              <a:t>об </a:t>
            </a:r>
            <a:r>
              <a:rPr dirty="0" sz="900" spc="-5">
                <a:latin typeface="Verdana"/>
                <a:cs typeface="Verdana"/>
              </a:rPr>
              <a:t>ограничениях тарифов см. в </a:t>
            </a:r>
            <a:r>
              <a:rPr dirty="0" sz="900">
                <a:latin typeface="Verdana"/>
                <a:cs typeface="Verdana"/>
              </a:rPr>
              <a:t>разделе </a:t>
            </a:r>
            <a:r>
              <a:rPr dirty="0" sz="900" spc="-5">
                <a:latin typeface="Verdana"/>
                <a:cs typeface="Verdana"/>
              </a:rPr>
              <a:t>5.8. Просмотр отчета </a:t>
            </a:r>
            <a:r>
              <a:rPr dirty="0" sz="900">
                <a:latin typeface="Verdana"/>
                <a:cs typeface="Verdana"/>
              </a:rPr>
              <a:t>по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0523" y="4829566"/>
            <a:ext cx="1456944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1379" y="4820391"/>
            <a:ext cx="1475740" cy="2771140"/>
          </a:xfrm>
          <a:custGeom>
            <a:avLst/>
            <a:gdLst/>
            <a:ahLst/>
            <a:cxnLst/>
            <a:rect l="l" t="t" r="r" b="b"/>
            <a:pathLst>
              <a:path w="1475739" h="2771140">
                <a:moveTo>
                  <a:pt x="147370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769108"/>
                </a:lnTo>
                <a:lnTo>
                  <a:pt x="3048" y="2770632"/>
                </a:lnTo>
                <a:lnTo>
                  <a:pt x="1473708" y="2770632"/>
                </a:lnTo>
                <a:lnTo>
                  <a:pt x="1475232" y="2769108"/>
                </a:lnTo>
                <a:lnTo>
                  <a:pt x="1475232" y="2766060"/>
                </a:lnTo>
                <a:lnTo>
                  <a:pt x="9144" y="2766060"/>
                </a:lnTo>
                <a:lnTo>
                  <a:pt x="4572" y="2761488"/>
                </a:lnTo>
                <a:lnTo>
                  <a:pt x="9144" y="2761488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475232" y="4572"/>
                </a:lnTo>
                <a:lnTo>
                  <a:pt x="1475232" y="3048"/>
                </a:lnTo>
                <a:lnTo>
                  <a:pt x="1473708" y="0"/>
                </a:lnTo>
                <a:close/>
              </a:path>
              <a:path w="1475739" h="2771140">
                <a:moveTo>
                  <a:pt x="9144" y="2761488"/>
                </a:moveTo>
                <a:lnTo>
                  <a:pt x="4572" y="2761488"/>
                </a:lnTo>
                <a:lnTo>
                  <a:pt x="9144" y="2766060"/>
                </a:lnTo>
                <a:lnTo>
                  <a:pt x="9144" y="2761488"/>
                </a:lnTo>
                <a:close/>
              </a:path>
              <a:path w="1475739" h="2771140">
                <a:moveTo>
                  <a:pt x="1466088" y="2761488"/>
                </a:moveTo>
                <a:lnTo>
                  <a:pt x="9144" y="2761488"/>
                </a:lnTo>
                <a:lnTo>
                  <a:pt x="9144" y="2766060"/>
                </a:lnTo>
                <a:lnTo>
                  <a:pt x="1466088" y="2766060"/>
                </a:lnTo>
                <a:lnTo>
                  <a:pt x="1466088" y="2761488"/>
                </a:lnTo>
                <a:close/>
              </a:path>
              <a:path w="1475739" h="2771140">
                <a:moveTo>
                  <a:pt x="1466088" y="4572"/>
                </a:moveTo>
                <a:lnTo>
                  <a:pt x="1466088" y="2766060"/>
                </a:lnTo>
                <a:lnTo>
                  <a:pt x="1470660" y="2761488"/>
                </a:lnTo>
                <a:lnTo>
                  <a:pt x="1475232" y="2761488"/>
                </a:lnTo>
                <a:lnTo>
                  <a:pt x="1475232" y="9144"/>
                </a:lnTo>
                <a:lnTo>
                  <a:pt x="1470660" y="9144"/>
                </a:lnTo>
                <a:lnTo>
                  <a:pt x="1466088" y="4572"/>
                </a:lnTo>
                <a:close/>
              </a:path>
              <a:path w="1475739" h="2771140">
                <a:moveTo>
                  <a:pt x="1475232" y="2761488"/>
                </a:moveTo>
                <a:lnTo>
                  <a:pt x="1470660" y="2761488"/>
                </a:lnTo>
                <a:lnTo>
                  <a:pt x="1466088" y="2766060"/>
                </a:lnTo>
                <a:lnTo>
                  <a:pt x="1475232" y="2766060"/>
                </a:lnTo>
                <a:lnTo>
                  <a:pt x="1475232" y="2761488"/>
                </a:lnTo>
                <a:close/>
              </a:path>
              <a:path w="1475739" h="277114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475739" h="2771140">
                <a:moveTo>
                  <a:pt x="146608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466088" y="9144"/>
                </a:lnTo>
                <a:lnTo>
                  <a:pt x="1466088" y="4572"/>
                </a:lnTo>
                <a:close/>
              </a:path>
              <a:path w="1475739" h="2771140">
                <a:moveTo>
                  <a:pt x="1475232" y="4572"/>
                </a:moveTo>
                <a:lnTo>
                  <a:pt x="1466088" y="4572"/>
                </a:lnTo>
                <a:lnTo>
                  <a:pt x="1470660" y="9144"/>
                </a:lnTo>
                <a:lnTo>
                  <a:pt x="1475232" y="9144"/>
                </a:lnTo>
                <a:lnTo>
                  <a:pt x="147523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14476" y="5210036"/>
            <a:ext cx="6021705" cy="180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041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15. Основная страница личного кабинета пользователя –</a:t>
            </a:r>
            <a:r>
              <a:rPr dirty="0" sz="900" spc="6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«Кабинет».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На странице кабинета Вы увидите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«Папки» и «Документы»,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них  производятся все основные действия с папками и документами кабинета </a:t>
            </a:r>
            <a:r>
              <a:rPr dirty="0" sz="900">
                <a:latin typeface="Verdana"/>
                <a:cs typeface="Verdana"/>
              </a:rPr>
              <a:t>описанные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далее.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lvl="1" marL="309245" indent="-29718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Добавление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документа</a:t>
            </a:r>
            <a:endParaRPr sz="12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645"/>
              </a:spcBef>
            </a:pPr>
            <a:r>
              <a:rPr dirty="0" sz="900" spc="-5">
                <a:latin typeface="Verdana"/>
                <a:cs typeface="Verdana"/>
              </a:rPr>
              <a:t>При </a:t>
            </a:r>
            <a:r>
              <a:rPr dirty="0" sz="900">
                <a:latin typeface="Verdana"/>
                <a:cs typeface="Verdana"/>
              </a:rPr>
              <a:t>добавлении </a:t>
            </a:r>
            <a:r>
              <a:rPr dirty="0" sz="900" spc="-5">
                <a:latin typeface="Verdana"/>
                <a:cs typeface="Verdana"/>
              </a:rPr>
              <a:t>документа Вам необходимо совершить 2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действия: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Выбрать загружаемый документ на </a:t>
            </a:r>
            <a:r>
              <a:rPr dirty="0" sz="900">
                <a:latin typeface="Verdana"/>
                <a:cs typeface="Verdana"/>
              </a:rPr>
              <a:t>своем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компьютере;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Затем указать параметры проверки и хранения документа в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  <a:p>
            <a:pPr marL="65405" marR="5715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1.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выбора загружаемого документа достаточно перетащить выбранный текстовый файл в  </a:t>
            </a:r>
            <a:r>
              <a:rPr dirty="0" sz="900">
                <a:latin typeface="Verdana"/>
                <a:cs typeface="Verdana"/>
              </a:rPr>
              <a:t>поле </a:t>
            </a:r>
            <a:r>
              <a:rPr dirty="0" sz="900" spc="-5">
                <a:latin typeface="Verdana"/>
                <a:cs typeface="Verdana"/>
              </a:rPr>
              <a:t>«+ </a:t>
            </a:r>
            <a:r>
              <a:rPr dirty="0" sz="900">
                <a:latin typeface="Verdana"/>
                <a:cs typeface="Verdana"/>
              </a:rPr>
              <a:t>добавить </a:t>
            </a:r>
            <a:r>
              <a:rPr dirty="0" sz="900" spc="-5">
                <a:latin typeface="Verdana"/>
                <a:cs typeface="Verdana"/>
              </a:rPr>
              <a:t>документ» (рис.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16).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4669" y="9167862"/>
            <a:ext cx="4789170" cy="3606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900" spc="-5" b="1">
                <a:latin typeface="Verdana"/>
                <a:cs typeface="Verdana"/>
              </a:rPr>
              <a:t>Рис. 16. Добавление документа перетаскиванием иконки файла в</a:t>
            </a:r>
            <a:r>
              <a:rPr dirty="0" sz="900" spc="7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поле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900" spc="-5" b="1">
                <a:latin typeface="Verdana"/>
                <a:cs typeface="Verdana"/>
              </a:rPr>
              <a:t>«+добавить</a:t>
            </a:r>
            <a:r>
              <a:rPr dirty="0" sz="90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516" y="792490"/>
            <a:ext cx="5940552" cy="431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0516" y="7200894"/>
            <a:ext cx="5939028" cy="1903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07" y="482578"/>
            <a:ext cx="596773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indent="271145">
              <a:lnSpc>
                <a:spcPct val="1211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Также есть </a:t>
            </a:r>
            <a:r>
              <a:rPr dirty="0" sz="900">
                <a:latin typeface="Verdana"/>
                <a:cs typeface="Verdana"/>
              </a:rPr>
              <a:t>другой </a:t>
            </a:r>
            <a:r>
              <a:rPr dirty="0" sz="900" spc="-5">
                <a:latin typeface="Verdana"/>
                <a:cs typeface="Verdana"/>
              </a:rPr>
              <a:t>способ: Вы можете </a:t>
            </a:r>
            <a:r>
              <a:rPr dirty="0" sz="900">
                <a:latin typeface="Verdana"/>
                <a:cs typeface="Verdana"/>
              </a:rPr>
              <a:t>добавить </a:t>
            </a:r>
            <a:r>
              <a:rPr dirty="0" sz="900" spc="-5">
                <a:latin typeface="Verdana"/>
                <a:cs typeface="Verdana"/>
              </a:rPr>
              <a:t>документ, нажав на пункт «Проверить  документ» в верхней панели (рис.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17).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11" y="2242805"/>
            <a:ext cx="596773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047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17. Добавление документа нажатием на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«Добавить».</a:t>
            </a:r>
            <a:endParaRPr sz="900">
              <a:latin typeface="Verdana"/>
              <a:cs typeface="Verdana"/>
            </a:endParaRPr>
          </a:p>
          <a:p>
            <a:pPr marL="12700" marR="5080" indent="449580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После этого Вам </a:t>
            </a:r>
            <a:r>
              <a:rPr dirty="0" sz="900">
                <a:latin typeface="Verdana"/>
                <a:cs typeface="Verdana"/>
              </a:rPr>
              <a:t>надо </a:t>
            </a:r>
            <a:r>
              <a:rPr dirty="0" sz="900" spc="-5">
                <a:latin typeface="Verdana"/>
                <a:cs typeface="Verdana"/>
              </a:rPr>
              <a:t>будет выбрать файл на вашем компьютере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открывшегося  окна браузера и нажать «Открыть» (или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«Open»).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15" y="5194795"/>
            <a:ext cx="5969000" cy="12674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454659">
              <a:lnSpc>
                <a:spcPct val="100000"/>
              </a:lnSpc>
              <a:spcBef>
                <a:spcPts val="325"/>
              </a:spcBef>
            </a:pPr>
            <a:r>
              <a:rPr dirty="0" sz="900" spc="-5" b="1">
                <a:latin typeface="Verdana"/>
                <a:cs typeface="Verdana"/>
              </a:rPr>
              <a:t>Рис. 18. Окно добавления документа открывается </a:t>
            </a:r>
            <a:r>
              <a:rPr dirty="0" sz="900" spc="-10" b="1">
                <a:latin typeface="Verdana"/>
                <a:cs typeface="Verdana"/>
              </a:rPr>
              <a:t>браузером </a:t>
            </a:r>
            <a:r>
              <a:rPr dirty="0" sz="900" spc="-5" b="1">
                <a:latin typeface="Verdana"/>
                <a:cs typeface="Verdana"/>
              </a:rPr>
              <a:t>после нажатия</a:t>
            </a:r>
            <a:r>
              <a:rPr dirty="0" sz="900" spc="114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на</a:t>
            </a:r>
            <a:endParaRPr sz="900">
              <a:latin typeface="Verdana"/>
              <a:cs typeface="Verdana"/>
            </a:endParaRPr>
          </a:p>
          <a:p>
            <a:pPr algn="ctr" marL="452755">
              <a:lnSpc>
                <a:spcPct val="100000"/>
              </a:lnSpc>
              <a:spcBef>
                <a:spcPts val="229"/>
              </a:spcBef>
            </a:pPr>
            <a:r>
              <a:rPr dirty="0" sz="900" spc="-5" b="1">
                <a:latin typeface="Verdana"/>
                <a:cs typeface="Verdana"/>
              </a:rPr>
              <a:t>«Добавить».</a:t>
            </a:r>
            <a:endParaRPr sz="900">
              <a:latin typeface="Verdana"/>
              <a:cs typeface="Verdana"/>
            </a:endParaRPr>
          </a:p>
          <a:p>
            <a:pPr algn="just" marL="12700" marR="5080" indent="449580">
              <a:lnSpc>
                <a:spcPct val="1217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При </a:t>
            </a:r>
            <a:r>
              <a:rPr dirty="0" sz="900">
                <a:latin typeface="Verdana"/>
                <a:cs typeface="Verdana"/>
              </a:rPr>
              <a:t>добавлении </a:t>
            </a:r>
            <a:r>
              <a:rPr dirty="0" sz="900" spc="-5">
                <a:latin typeface="Verdana"/>
                <a:cs typeface="Verdana"/>
              </a:rPr>
              <a:t>необходимо учитывать, что сервис </a:t>
            </a:r>
            <a:r>
              <a:rPr dirty="0" sz="900">
                <a:latin typeface="Verdana"/>
                <a:cs typeface="Verdana"/>
              </a:rPr>
              <a:t>поддерживает </a:t>
            </a:r>
            <a:r>
              <a:rPr dirty="0" sz="900" spc="-5">
                <a:latin typeface="Verdana"/>
                <a:cs typeface="Verdana"/>
              </a:rPr>
              <a:t>только самые  распространенные текстовые форматы файлов: </a:t>
            </a:r>
            <a:r>
              <a:rPr dirty="0" sz="900" spc="-10">
                <a:latin typeface="Verdana"/>
                <a:cs typeface="Verdana"/>
              </a:rPr>
              <a:t>Pdf </a:t>
            </a:r>
            <a:r>
              <a:rPr dirty="0" sz="900" spc="-5">
                <a:latin typeface="Verdana"/>
                <a:cs typeface="Verdana"/>
              </a:rPr>
              <a:t>(с текстовым слоем), txt, html, htm, docx, doc,  rtf, </a:t>
            </a:r>
            <a:r>
              <a:rPr dirty="0" sz="900">
                <a:latin typeface="Verdana"/>
                <a:cs typeface="Verdana"/>
              </a:rPr>
              <a:t>odt, </a:t>
            </a:r>
            <a:r>
              <a:rPr dirty="0" sz="900" spc="-5">
                <a:latin typeface="Verdana"/>
                <a:cs typeface="Verdana"/>
              </a:rPr>
              <a:t>odf. Помимо этого, размер файла не </a:t>
            </a:r>
            <a:r>
              <a:rPr dirty="0" sz="900">
                <a:latin typeface="Verdana"/>
                <a:cs typeface="Verdana"/>
              </a:rPr>
              <a:t>должен </a:t>
            </a:r>
            <a:r>
              <a:rPr dirty="0" sz="900" spc="-5">
                <a:latin typeface="Verdana"/>
                <a:cs typeface="Verdana"/>
              </a:rPr>
              <a:t>превышать 20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Мб.</a:t>
            </a:r>
            <a:endParaRPr sz="900">
              <a:latin typeface="Verdana"/>
              <a:cs typeface="Verdana"/>
            </a:endParaRPr>
          </a:p>
          <a:p>
            <a:pPr algn="just" marL="12700" marR="6350" indent="449580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2. После того как Вы </a:t>
            </a:r>
            <a:r>
              <a:rPr dirty="0" sz="900">
                <a:latin typeface="Verdana"/>
                <a:cs typeface="Verdana"/>
              </a:rPr>
              <a:t>выбрали </a:t>
            </a:r>
            <a:r>
              <a:rPr dirty="0" sz="900" spc="-5">
                <a:latin typeface="Verdana"/>
                <a:cs typeface="Verdana"/>
              </a:rPr>
              <a:t>файл для загрузки одним из предложенных способов  откроется окно для запуска </a:t>
            </a:r>
            <a:r>
              <a:rPr dirty="0" sz="900">
                <a:latin typeface="Verdana"/>
                <a:cs typeface="Verdana"/>
              </a:rPr>
              <a:t>проверки </a:t>
            </a:r>
            <a:r>
              <a:rPr dirty="0" sz="900" spc="-5">
                <a:latin typeface="Verdana"/>
                <a:cs typeface="Verdana"/>
              </a:rPr>
              <a:t>документа на наличие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заимствований.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1292362"/>
            <a:ext cx="5800344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02535" y="2996194"/>
            <a:ext cx="4096512" cy="212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755" y="4333735"/>
            <a:ext cx="5969000" cy="373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319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19. Окно параметров хранения и проверки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документа.</a:t>
            </a:r>
            <a:endParaRPr sz="900">
              <a:latin typeface="Verdana"/>
              <a:cs typeface="Verdana"/>
            </a:endParaRPr>
          </a:p>
          <a:p>
            <a:pPr algn="just" marL="12700" marR="5080" indent="449580">
              <a:lnSpc>
                <a:spcPct val="1215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окне указываются параметры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проверки и последующего сохранения  документа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личном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сервиса.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указать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параметры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сохранения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документа: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  хранения, тип, название документа. В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окне также выбираются параметры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проверки  документа,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именно: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каких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местах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нужно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осуществить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(Интернет,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дополнительные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модули  поиска) и </a:t>
            </a:r>
            <a:r>
              <a:rPr dirty="0" sz="900">
                <a:latin typeface="Verdana"/>
                <a:cs typeface="Verdana"/>
              </a:rPr>
              <a:t>нужно ли подготовить </a:t>
            </a:r>
            <a:r>
              <a:rPr dirty="0" sz="900" spc="-5">
                <a:latin typeface="Verdana"/>
                <a:cs typeface="Verdana"/>
              </a:rPr>
              <a:t>полный отчет.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параметров проверки зависит, в каких местах  будет проверен документ сразу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добавления документа в кабинет и </a:t>
            </a:r>
            <a:r>
              <a:rPr dirty="0" sz="900">
                <a:latin typeface="Verdana"/>
                <a:cs typeface="Verdana"/>
              </a:rPr>
              <a:t>будет ли </a:t>
            </a:r>
            <a:r>
              <a:rPr dirty="0" sz="900" spc="-5">
                <a:latin typeface="Verdana"/>
                <a:cs typeface="Verdana"/>
              </a:rPr>
              <a:t>вскрыт полный  отчет сразу </a:t>
            </a:r>
            <a:r>
              <a:rPr dirty="0" sz="900">
                <a:latin typeface="Verdana"/>
                <a:cs typeface="Verdana"/>
              </a:rPr>
              <a:t>после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</a:t>
            </a:r>
            <a:r>
              <a:rPr dirty="0" sz="900" spc="-5" i="1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 algn="just" marL="12700" marR="5080" indent="449580">
              <a:lnSpc>
                <a:spcPct val="121500"/>
              </a:lnSpc>
              <a:spcBef>
                <a:spcPts val="5"/>
              </a:spcBef>
            </a:pPr>
            <a:r>
              <a:rPr dirty="0" sz="900" spc="-5" b="1">
                <a:latin typeface="Verdana"/>
                <a:cs typeface="Verdana"/>
              </a:rPr>
              <a:t>При отправке документа на проверку рекомендуем Вам ознакомиться с  особенностями используемых Вами модулей поиска, учтите, что </a:t>
            </a:r>
            <a:r>
              <a:rPr dirty="0" sz="900" b="1">
                <a:latin typeface="Verdana"/>
                <a:cs typeface="Verdana"/>
              </a:rPr>
              <a:t>запуск </a:t>
            </a:r>
            <a:r>
              <a:rPr dirty="0" sz="900" spc="-5" b="1">
                <a:latin typeface="Verdana"/>
                <a:cs typeface="Verdana"/>
              </a:rPr>
              <a:t>всех модулей в  одной проверке одновременно не всегда дает положительный результат </a:t>
            </a:r>
            <a:r>
              <a:rPr dirty="0" sz="900" spc="-5">
                <a:latin typeface="Verdana"/>
                <a:cs typeface="Verdana"/>
              </a:rPr>
              <a:t>(об особенностях 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 см. 5.8 Просмотр отчета по источнику).</a:t>
            </a:r>
            <a:endParaRPr sz="900">
              <a:latin typeface="Verdana"/>
              <a:cs typeface="Verdana"/>
            </a:endParaRPr>
          </a:p>
          <a:p>
            <a:pPr algn="just" marL="12700" indent="449580">
              <a:lnSpc>
                <a:spcPct val="100000"/>
              </a:lnSpc>
              <a:spcBef>
                <a:spcPts val="229"/>
              </a:spcBef>
            </a:pPr>
            <a:r>
              <a:rPr dirty="0" sz="900" spc="-5" i="1">
                <a:latin typeface="Verdana"/>
                <a:cs typeface="Verdana"/>
              </a:rPr>
              <a:t>Важно учитывать, что количество возможных </a:t>
            </a:r>
            <a:r>
              <a:rPr dirty="0" sz="900" i="1">
                <a:latin typeface="Verdana"/>
                <a:cs typeface="Verdana"/>
              </a:rPr>
              <a:t>модулей для </a:t>
            </a:r>
            <a:r>
              <a:rPr dirty="0" sz="900" spc="-5" i="1">
                <a:latin typeface="Verdana"/>
                <a:cs typeface="Verdana"/>
              </a:rPr>
              <a:t>проверки, а </a:t>
            </a:r>
            <a:r>
              <a:rPr dirty="0" sz="900" i="1">
                <a:latin typeface="Verdana"/>
                <a:cs typeface="Verdana"/>
              </a:rPr>
              <a:t>также</a:t>
            </a:r>
            <a:r>
              <a:rPr dirty="0" sz="900" spc="2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возможность</a:t>
            </a:r>
            <a:endParaRPr sz="900">
              <a:latin typeface="Verdana"/>
              <a:cs typeface="Verdana"/>
            </a:endParaRPr>
          </a:p>
          <a:p>
            <a:pPr algn="just" marL="12700" marR="7620">
              <a:lnSpc>
                <a:spcPct val="121100"/>
              </a:lnSpc>
              <a:spcBef>
                <a:spcPts val="10"/>
              </a:spcBef>
            </a:pPr>
            <a:r>
              <a:rPr dirty="0" sz="900" i="1">
                <a:latin typeface="Verdana"/>
                <a:cs typeface="Verdana"/>
              </a:rPr>
              <a:t>вывода </a:t>
            </a:r>
            <a:r>
              <a:rPr dirty="0" sz="900" spc="-5" i="1">
                <a:latin typeface="Verdana"/>
                <a:cs typeface="Verdana"/>
              </a:rPr>
              <a:t>полных отчетов зависят </a:t>
            </a:r>
            <a:r>
              <a:rPr dirty="0" sz="900" i="1">
                <a:latin typeface="Verdana"/>
                <a:cs typeface="Verdana"/>
              </a:rPr>
              <a:t>от </a:t>
            </a:r>
            <a:r>
              <a:rPr dirty="0" sz="900" spc="-5" i="1">
                <a:latin typeface="Verdana"/>
                <a:cs typeface="Verdana"/>
              </a:rPr>
              <a:t>наличия приобретенных услуг - тарифа и </a:t>
            </a:r>
            <a:r>
              <a:rPr dirty="0" sz="900" i="1">
                <a:latin typeface="Verdana"/>
                <a:cs typeface="Verdana"/>
              </a:rPr>
              <a:t>подключенных </a:t>
            </a:r>
            <a:r>
              <a:rPr dirty="0" sz="900" spc="-5" i="1">
                <a:latin typeface="Verdana"/>
                <a:cs typeface="Verdana"/>
              </a:rPr>
              <a:t>к  </a:t>
            </a:r>
            <a:r>
              <a:rPr dirty="0" sz="900" spc="-5" i="1">
                <a:latin typeface="Verdana"/>
                <a:cs typeface="Verdana"/>
              </a:rPr>
              <a:t>кабинету </a:t>
            </a:r>
            <a:r>
              <a:rPr dirty="0" sz="900" i="1">
                <a:latin typeface="Verdana"/>
                <a:cs typeface="Verdana"/>
              </a:rPr>
              <a:t>модулей </a:t>
            </a:r>
            <a:r>
              <a:rPr dirty="0" sz="900" spc="-5" i="1">
                <a:latin typeface="Verdana"/>
                <a:cs typeface="Verdana"/>
              </a:rPr>
              <a:t>поиска (см. </a:t>
            </a:r>
            <a:r>
              <a:rPr dirty="0" sz="900" i="1">
                <a:latin typeface="Verdana"/>
                <a:cs typeface="Verdana"/>
              </a:rPr>
              <a:t>раздел </a:t>
            </a:r>
            <a:r>
              <a:rPr dirty="0" sz="900" spc="-5" i="1">
                <a:latin typeface="Verdana"/>
                <a:cs typeface="Verdana"/>
              </a:rPr>
              <a:t>5.8. </a:t>
            </a:r>
            <a:r>
              <a:rPr dirty="0" sz="900" spc="-5">
                <a:latin typeface="Verdana"/>
                <a:cs typeface="Verdana"/>
              </a:rPr>
              <a:t>Просмотр отчета по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</a:t>
            </a:r>
            <a:r>
              <a:rPr dirty="0" sz="900" spc="-5" i="1">
                <a:latin typeface="Verdana"/>
                <a:cs typeface="Verdana"/>
              </a:rPr>
              <a:t>).</a:t>
            </a:r>
            <a:endParaRPr sz="900">
              <a:latin typeface="Verdana"/>
              <a:cs typeface="Verdana"/>
            </a:endParaRPr>
          </a:p>
          <a:p>
            <a:pPr algn="just" marL="12700" indent="449580">
              <a:lnSpc>
                <a:spcPct val="100000"/>
              </a:lnSpc>
              <a:spcBef>
                <a:spcPts val="229"/>
              </a:spcBef>
            </a:pPr>
            <a:r>
              <a:rPr dirty="0" sz="900" spc="-5" i="1">
                <a:latin typeface="Verdana"/>
                <a:cs typeface="Verdana"/>
              </a:rPr>
              <a:t>Вы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можете</a:t>
            </a:r>
            <a:r>
              <a:rPr dirty="0" sz="900" spc="1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не</a:t>
            </a:r>
            <a:r>
              <a:rPr dirty="0" sz="900" spc="1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вводить</a:t>
            </a:r>
            <a:r>
              <a:rPr dirty="0" sz="900" spc="1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дополнительных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параметров,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тогда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</a:t>
            </a:r>
            <a:r>
              <a:rPr dirty="0" sz="900" spc="1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документу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будут</a:t>
            </a:r>
            <a:r>
              <a:rPr dirty="0" sz="900" spc="11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применены</a:t>
            </a:r>
            <a:endParaRPr sz="900">
              <a:latin typeface="Verdana"/>
              <a:cs typeface="Verdana"/>
            </a:endParaRPr>
          </a:p>
          <a:p>
            <a:pPr algn="just" marL="12700" marR="5715">
              <a:lnSpc>
                <a:spcPct val="121700"/>
              </a:lnSpc>
              <a:spcBef>
                <a:spcPts val="5"/>
              </a:spcBef>
            </a:pPr>
            <a:r>
              <a:rPr dirty="0" sz="900" spc="-5" i="1">
                <a:latin typeface="Verdana"/>
                <a:cs typeface="Verdana"/>
              </a:rPr>
              <a:t>следующие значения по умолчанию: </a:t>
            </a:r>
            <a:r>
              <a:rPr dirty="0" sz="900" i="1">
                <a:latin typeface="Verdana"/>
                <a:cs typeface="Verdana"/>
              </a:rPr>
              <a:t>выбрана </a:t>
            </a:r>
            <a:r>
              <a:rPr dirty="0" sz="900" spc="-5" i="1">
                <a:latin typeface="Verdana"/>
                <a:cs typeface="Verdana"/>
              </a:rPr>
              <a:t>«Корневая папка», тип не указан, </a:t>
            </a:r>
            <a:r>
              <a:rPr dirty="0" sz="900" i="1">
                <a:latin typeface="Verdana"/>
                <a:cs typeface="Verdana"/>
              </a:rPr>
              <a:t>название  </a:t>
            </a:r>
            <a:r>
              <a:rPr dirty="0" sz="900" spc="-5" i="1">
                <a:latin typeface="Verdana"/>
                <a:cs typeface="Verdana"/>
              </a:rPr>
              <a:t>документа - имя файла. Значения параметров проверки по умолчанию – будут установлены все  возможные опции проверки (зависит </a:t>
            </a:r>
            <a:r>
              <a:rPr dirty="0" sz="900" i="1">
                <a:latin typeface="Verdana"/>
                <a:cs typeface="Verdana"/>
              </a:rPr>
              <a:t>от </a:t>
            </a:r>
            <a:r>
              <a:rPr dirty="0" sz="900" spc="-5" i="1">
                <a:latin typeface="Verdana"/>
                <a:cs typeface="Verdana"/>
              </a:rPr>
              <a:t>приобретенных</a:t>
            </a:r>
            <a:r>
              <a:rPr dirty="0" sz="9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услуг).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После нажатия на кнопку </a:t>
            </a:r>
            <a:r>
              <a:rPr dirty="0" sz="900">
                <a:latin typeface="Verdana"/>
                <a:cs typeface="Verdana"/>
              </a:rPr>
              <a:t>«Продолжить» </a:t>
            </a:r>
            <a:r>
              <a:rPr dirty="0" sz="900" spc="-5">
                <a:latin typeface="Verdana"/>
                <a:cs typeface="Verdana"/>
              </a:rPr>
              <a:t>документ добавится в кабинет и сразу отправится на  проверку,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папке,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которую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был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добавлен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документ,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сможете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увидеть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добавленный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документ,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в строке с документом </a:t>
            </a:r>
            <a:r>
              <a:rPr dirty="0" sz="900">
                <a:latin typeface="Verdana"/>
                <a:cs typeface="Verdana"/>
              </a:rPr>
              <a:t>будет </a:t>
            </a:r>
            <a:r>
              <a:rPr dirty="0" sz="900" spc="-5">
                <a:latin typeface="Verdana"/>
                <a:cs typeface="Verdana"/>
              </a:rPr>
              <a:t>указано время проверки (рис. 20).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0516" y="792490"/>
            <a:ext cx="5925938" cy="343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91708" y="4304779"/>
            <a:ext cx="4975860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17090" marR="5080" indent="-210502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20. Значения по умолчанию в окне параметров хранения и проверки  документа.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5" y="5598656"/>
            <a:ext cx="596836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420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21. Строка проверяемого документа в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Через некоторое время вместо оставшегося времени проверки в строке с документом появятся  результаты, время проверки может зависеть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вашего тарифа. Во время первой проверки  временно будут не доступны </a:t>
            </a:r>
            <a:r>
              <a:rPr dirty="0" sz="900">
                <a:latin typeface="Verdana"/>
                <a:cs typeface="Verdana"/>
              </a:rPr>
              <a:t>следующие </a:t>
            </a:r>
            <a:r>
              <a:rPr dirty="0" sz="900" spc="-5">
                <a:latin typeface="Verdana"/>
                <a:cs typeface="Verdana"/>
              </a:rPr>
              <a:t>действия: просмотр отчета и </a:t>
            </a:r>
            <a:r>
              <a:rPr dirty="0" sz="900">
                <a:latin typeface="Verdana"/>
                <a:cs typeface="Verdana"/>
              </a:rPr>
              <a:t>отправка </a:t>
            </a:r>
            <a:r>
              <a:rPr dirty="0" sz="900" spc="-5">
                <a:latin typeface="Verdana"/>
                <a:cs typeface="Verdana"/>
              </a:rPr>
              <a:t>документа на  повторную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799" y="7275057"/>
            <a:ext cx="5968365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4653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22. Строка проверенного документа в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После того как документ проверился Вы увидите приблизительную оценку оригинальности  (рис. 22), теперь Вы сможете осуществлять просмотр отчета (см. раздел 4.8. Вход на форум) и  отправку документа на повторную проверку (см. </a:t>
            </a:r>
            <a:r>
              <a:rPr dirty="0" sz="900">
                <a:latin typeface="Verdana"/>
                <a:cs typeface="Verdana"/>
              </a:rPr>
              <a:t>3.5.5 Повторная </a:t>
            </a:r>
            <a:r>
              <a:rPr dirty="0" sz="900" spc="-5">
                <a:latin typeface="Verdana"/>
                <a:cs typeface="Verdana"/>
              </a:rPr>
              <a:t>проверка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документа).</a:t>
            </a:r>
            <a:endParaRPr sz="900">
              <a:latin typeface="Verdana"/>
              <a:cs typeface="Verdana"/>
            </a:endParaRPr>
          </a:p>
          <a:p>
            <a:pPr algn="just"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 b="1">
                <a:latin typeface="Verdana"/>
                <a:cs typeface="Verdana"/>
              </a:rPr>
              <a:t>Дополнительно</a:t>
            </a:r>
            <a:r>
              <a:rPr dirty="0" sz="900" spc="-5">
                <a:latin typeface="Verdana"/>
                <a:cs typeface="Verdana"/>
              </a:rPr>
              <a:t>: Помимо загрузки </a:t>
            </a:r>
            <a:r>
              <a:rPr dirty="0" sz="900">
                <a:latin typeface="Verdana"/>
                <a:cs typeface="Verdana"/>
              </a:rPr>
              <a:t>отдельных файлов, </a:t>
            </a:r>
            <a:r>
              <a:rPr dirty="0" sz="900" spc="-5">
                <a:latin typeface="Verdana"/>
                <a:cs typeface="Verdana"/>
              </a:rPr>
              <a:t>есть возможность </a:t>
            </a:r>
            <a:r>
              <a:rPr dirty="0" sz="900" spc="-10">
                <a:latin typeface="Verdana"/>
                <a:cs typeface="Verdana"/>
              </a:rPr>
              <a:t>загрузки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архивной</a:t>
            </a:r>
            <a:endParaRPr sz="900">
              <a:latin typeface="Verdana"/>
              <a:cs typeface="Verdana"/>
            </a:endParaRPr>
          </a:p>
          <a:p>
            <a:pPr algn="just" marL="12700" marR="635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папки. Под </a:t>
            </a:r>
            <a:r>
              <a:rPr dirty="0" sz="900">
                <a:latin typeface="Verdana"/>
                <a:cs typeface="Verdana"/>
              </a:rPr>
              <a:t>архивной </a:t>
            </a:r>
            <a:r>
              <a:rPr dirty="0" sz="900" spc="-5">
                <a:latin typeface="Verdana"/>
                <a:cs typeface="Verdana"/>
              </a:rPr>
              <a:t>папкой подразумевается </a:t>
            </a:r>
            <a:r>
              <a:rPr dirty="0" sz="900">
                <a:latin typeface="Verdana"/>
                <a:cs typeface="Verdana"/>
              </a:rPr>
              <a:t>файл </a:t>
            </a:r>
            <a:r>
              <a:rPr dirty="0" sz="900" spc="-5">
                <a:latin typeface="Verdana"/>
                <a:cs typeface="Verdana"/>
              </a:rPr>
              <a:t>в формате RAR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ZIP. Перед загрузкой Вам  откроется окно выбора способа размещения </a:t>
            </a:r>
            <a:r>
              <a:rPr dirty="0" sz="900">
                <a:latin typeface="Verdana"/>
                <a:cs typeface="Verdana"/>
              </a:rPr>
              <a:t>файлов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0516" y="792490"/>
            <a:ext cx="5925938" cy="3439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1068" y="5087122"/>
            <a:ext cx="5891826" cy="41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516" y="6687322"/>
            <a:ext cx="5916959" cy="408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14476" y="2677145"/>
            <a:ext cx="6021070" cy="1810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1663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23. Окно, возникающее при добавлении документов в</a:t>
            </a:r>
            <a:r>
              <a:rPr dirty="0" sz="900" spc="5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архиве.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610"/>
              </a:spcBef>
              <a:buAutoNum type="arabicPeriod"/>
              <a:tabLst>
                <a:tab pos="440055" algn="l"/>
              </a:tabLst>
            </a:pP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виде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отдельных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файлов.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этом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случае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все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архивного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файла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обрабатываются  по отдельности –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отметьте пункт «Разделить архив на </a:t>
            </a:r>
            <a:r>
              <a:rPr dirty="0" sz="900">
                <a:latin typeface="Verdana"/>
                <a:cs typeface="Verdana"/>
              </a:rPr>
              <a:t>отдельные</a:t>
            </a:r>
            <a:r>
              <a:rPr dirty="0" sz="900" spc="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документы».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15"/>
              </a:spcBef>
              <a:buAutoNum type="arabicPeriod"/>
              <a:tabLst>
                <a:tab pos="473075" algn="l"/>
              </a:tabLst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виде единого </a:t>
            </a:r>
            <a:r>
              <a:rPr dirty="0" sz="900" spc="-5">
                <a:latin typeface="Verdana"/>
                <a:cs typeface="Verdana"/>
              </a:rPr>
              <a:t>файла. В </a:t>
            </a:r>
            <a:r>
              <a:rPr dirty="0" sz="900">
                <a:latin typeface="Verdana"/>
                <a:cs typeface="Verdana"/>
              </a:rPr>
              <a:t>этом </a:t>
            </a:r>
            <a:r>
              <a:rPr dirty="0" sz="900" spc="-5">
                <a:latin typeface="Verdana"/>
                <a:cs typeface="Verdana"/>
              </a:rPr>
              <a:t>случае все внутренние документы объединяются в </a:t>
            </a:r>
            <a:r>
              <a:rPr dirty="0" sz="900" spc="-10">
                <a:latin typeface="Verdana"/>
                <a:cs typeface="Verdana"/>
              </a:rPr>
              <a:t>один  </a:t>
            </a:r>
            <a:r>
              <a:rPr dirty="0" sz="900" spc="-5">
                <a:latin typeface="Verdana"/>
                <a:cs typeface="Verdana"/>
              </a:rPr>
              <a:t>документ, по которому строится отчет –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снимите отметку у пункта «Разделить архив на  составные части».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3.3. </a:t>
            </a:r>
            <a:r>
              <a:rPr dirty="0" sz="1200" spc="-5" b="1">
                <a:latin typeface="Arial"/>
                <a:cs typeface="Arial"/>
              </a:rPr>
              <a:t>Проверка</a:t>
            </a:r>
            <a:r>
              <a:rPr dirty="0" sz="1200" spc="-10" b="1">
                <a:latin typeface="Arial"/>
                <a:cs typeface="Arial"/>
              </a:rPr>
              <a:t> текста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некоторых </a:t>
            </a:r>
            <a:r>
              <a:rPr dirty="0" sz="900" spc="-5">
                <a:latin typeface="Verdana"/>
                <a:cs typeface="Verdana"/>
              </a:rPr>
              <a:t>случаях </a:t>
            </a:r>
            <a:r>
              <a:rPr dirty="0" sz="900">
                <a:latin typeface="Verdana"/>
                <a:cs typeface="Verdana"/>
              </a:rPr>
              <a:t>удобнее </a:t>
            </a:r>
            <a:r>
              <a:rPr dirty="0" sz="900" spc="-5">
                <a:latin typeface="Verdana"/>
                <a:cs typeface="Verdana"/>
              </a:rPr>
              <a:t>и быстрее использовать функцию </a:t>
            </a:r>
            <a:r>
              <a:rPr dirty="0" sz="900">
                <a:latin typeface="Verdana"/>
                <a:cs typeface="Verdana"/>
              </a:rPr>
              <a:t>проверки </a:t>
            </a:r>
            <a:r>
              <a:rPr dirty="0" sz="900" spc="-5">
                <a:latin typeface="Verdana"/>
                <a:cs typeface="Verdana"/>
              </a:rPr>
              <a:t>текста,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 необходимо выбрать другой пункт верхней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– «Введите текст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6" y="6538959"/>
            <a:ext cx="5968365" cy="157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9889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24. Перейти к вводу текста для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проверки.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635"/>
              </a:spcBef>
            </a:pPr>
            <a:r>
              <a:rPr dirty="0" sz="900" spc="-5">
                <a:latin typeface="Verdana"/>
                <a:cs typeface="Verdana"/>
              </a:rPr>
              <a:t>Откроется </a:t>
            </a:r>
            <a:r>
              <a:rPr dirty="0" sz="900">
                <a:latin typeface="Verdana"/>
                <a:cs typeface="Verdana"/>
              </a:rPr>
              <a:t>поле для </a:t>
            </a:r>
            <a:r>
              <a:rPr dirty="0" sz="900" spc="-5">
                <a:latin typeface="Verdana"/>
                <a:cs typeface="Verdana"/>
              </a:rPr>
              <a:t>ввода текста. Панель </a:t>
            </a:r>
            <a:r>
              <a:rPr dirty="0" sz="900">
                <a:latin typeface="Verdana"/>
                <a:cs typeface="Verdana"/>
              </a:rPr>
              <a:t>«Папки» </a:t>
            </a:r>
            <a:r>
              <a:rPr dirty="0" sz="900" spc="-5">
                <a:latin typeface="Verdana"/>
                <a:cs typeface="Verdana"/>
              </a:rPr>
              <a:t>слева останется </a:t>
            </a:r>
            <a:r>
              <a:rPr dirty="0" sz="900">
                <a:latin typeface="Verdana"/>
                <a:cs typeface="Verdana"/>
              </a:rPr>
              <a:t>открыта,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можно  выбрать папку, в </a:t>
            </a:r>
            <a:r>
              <a:rPr dirty="0" sz="900">
                <a:latin typeface="Verdana"/>
                <a:cs typeface="Verdana"/>
              </a:rPr>
              <a:t>которой </a:t>
            </a:r>
            <a:r>
              <a:rPr dirty="0" sz="900" spc="-5">
                <a:latin typeface="Verdana"/>
                <a:cs typeface="Verdana"/>
              </a:rPr>
              <a:t>будет сформирован документ.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запуска проверки введите или  вставьте в поле текст, а затем нажмите кнопку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«Проверить».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Текст вставляется как в </a:t>
            </a:r>
            <a:r>
              <a:rPr dirty="0" sz="900" i="1">
                <a:latin typeface="Verdana"/>
                <a:cs typeface="Verdana"/>
              </a:rPr>
              <a:t>любое </a:t>
            </a:r>
            <a:r>
              <a:rPr dirty="0" sz="900" spc="-5" i="1">
                <a:latin typeface="Verdana"/>
                <a:cs typeface="Verdana"/>
              </a:rPr>
              <a:t>текстовое поле с помощью контекстного меню или с помощью  </a:t>
            </a:r>
            <a:r>
              <a:rPr dirty="0" sz="900" spc="-5" i="1">
                <a:latin typeface="Verdana"/>
                <a:cs typeface="Verdana"/>
              </a:rPr>
              <a:t>клавиатуры (Ctrl+C/Ctrl+V). Контекстное меню открывается нажатием (щелчком) по текстовому  </a:t>
            </a:r>
            <a:r>
              <a:rPr dirty="0" sz="900" i="1">
                <a:latin typeface="Verdana"/>
                <a:cs typeface="Verdana"/>
              </a:rPr>
              <a:t>полю</a:t>
            </a:r>
            <a:r>
              <a:rPr dirty="0" sz="900" spc="1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правой</a:t>
            </a:r>
            <a:r>
              <a:rPr dirty="0" sz="900" spc="1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кнопкой</a:t>
            </a:r>
            <a:r>
              <a:rPr dirty="0" sz="900" spc="1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мыши,</a:t>
            </a:r>
            <a:r>
              <a:rPr dirty="0" sz="900" spc="1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если</a:t>
            </a:r>
            <a:r>
              <a:rPr dirty="0" sz="900" spc="15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вы</a:t>
            </a:r>
            <a:r>
              <a:rPr dirty="0" sz="900" spc="1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уже</a:t>
            </a:r>
            <a:r>
              <a:rPr dirty="0" sz="900" spc="1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скопировали</a:t>
            </a:r>
            <a:r>
              <a:rPr dirty="0" sz="900" spc="1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текст,</a:t>
            </a:r>
            <a:r>
              <a:rPr dirty="0" sz="900" spc="15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то</a:t>
            </a:r>
            <a:r>
              <a:rPr dirty="0" sz="900" spc="1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</a:t>
            </a:r>
            <a:r>
              <a:rPr dirty="0" sz="900" spc="1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меню</a:t>
            </a:r>
            <a:r>
              <a:rPr dirty="0" sz="900" spc="17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будет</a:t>
            </a:r>
            <a:r>
              <a:rPr dirty="0" sz="900" spc="1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доступен</a:t>
            </a:r>
            <a:r>
              <a:rPr dirty="0" sz="900" spc="1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пункт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 i="1">
                <a:latin typeface="Verdana"/>
                <a:cs typeface="Verdana"/>
              </a:rPr>
              <a:t>«Вставить» как на рис.</a:t>
            </a:r>
            <a:r>
              <a:rPr dirty="0" sz="900" spc="-10" i="1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25</a:t>
            </a:r>
            <a:r>
              <a:rPr dirty="0" sz="900" i="1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6939" y="792490"/>
            <a:ext cx="3953255" cy="17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0516" y="4501906"/>
            <a:ext cx="5940552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6" y="5616943"/>
            <a:ext cx="596773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27885" marR="243204" indent="-1422400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25 Поле для ввода текста с контекстным меню (открывается щелчком  правой кнопкой мыши по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полю)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После нажатия кнопки «Проверить»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появится </a:t>
            </a:r>
            <a:r>
              <a:rPr dirty="0" sz="900">
                <a:latin typeface="Verdana"/>
                <a:cs typeface="Verdana"/>
              </a:rPr>
              <a:t>ещё </a:t>
            </a:r>
            <a:r>
              <a:rPr dirty="0" sz="900" spc="-5">
                <a:latin typeface="Verdana"/>
                <a:cs typeface="Verdana"/>
              </a:rPr>
              <a:t>один документ, его  название будет таким же, </a:t>
            </a:r>
            <a:r>
              <a:rPr dirty="0" sz="900">
                <a:latin typeface="Verdana"/>
                <a:cs typeface="Verdana"/>
              </a:rPr>
              <a:t>как первое </a:t>
            </a:r>
            <a:r>
              <a:rPr dirty="0" sz="900" spc="-5">
                <a:latin typeface="Verdana"/>
                <a:cs typeface="Verdana"/>
              </a:rPr>
              <a:t>слово в введенном тексте (не </a:t>
            </a: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15 символов), затем по  этому документу запустится проверка,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ожидайте.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476" y="7079985"/>
            <a:ext cx="6021705" cy="2189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674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26. Документ кабинета, созданный с помощью вставки текста </a:t>
            </a:r>
            <a:r>
              <a:rPr dirty="0" sz="900" spc="-10" b="1">
                <a:latin typeface="Verdana"/>
                <a:cs typeface="Verdana"/>
              </a:rPr>
              <a:t>на</a:t>
            </a:r>
            <a:r>
              <a:rPr dirty="0" sz="900" spc="8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проверку.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lvl="1" marL="309245" indent="-29718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Действия с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папками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41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ведения иерархической структуры </a:t>
            </a:r>
            <a:r>
              <a:rPr dirty="0" sz="900">
                <a:latin typeface="Verdana"/>
                <a:cs typeface="Verdana"/>
              </a:rPr>
              <a:t>папок </a:t>
            </a:r>
            <a:r>
              <a:rPr dirty="0" sz="900" spc="-5">
                <a:latin typeface="Verdana"/>
                <a:cs typeface="Verdana"/>
              </a:rPr>
              <a:t>используется панель «Папки», отображаемая  </a:t>
            </a:r>
            <a:r>
              <a:rPr dirty="0" sz="900">
                <a:latin typeface="Verdana"/>
                <a:cs typeface="Verdana"/>
              </a:rPr>
              <a:t>слева </a:t>
            </a:r>
            <a:r>
              <a:rPr dirty="0" sz="900" spc="-5">
                <a:latin typeface="Verdana"/>
                <a:cs typeface="Verdana"/>
              </a:rPr>
              <a:t>в лично кабинете. 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«Папки» расположены активные элементы и кнопки,  </a:t>
            </a:r>
            <a:r>
              <a:rPr dirty="0" sz="900">
                <a:latin typeface="Verdana"/>
                <a:cs typeface="Verdana"/>
              </a:rPr>
              <a:t>позволяющие </a:t>
            </a:r>
            <a:r>
              <a:rPr dirty="0" sz="900" spc="-5">
                <a:latin typeface="Verdana"/>
                <a:cs typeface="Verdana"/>
              </a:rPr>
              <a:t>действия с папками: добавление, удаление, переименование и перемещение папки,  а также навигация по папкам и </a:t>
            </a:r>
            <a:r>
              <a:rPr dirty="0" sz="900">
                <a:latin typeface="Verdana"/>
                <a:cs typeface="Verdana"/>
              </a:rPr>
              <a:t>свертывание </a:t>
            </a:r>
            <a:r>
              <a:rPr dirty="0" sz="900" spc="-5">
                <a:latin typeface="Verdana"/>
                <a:cs typeface="Verdana"/>
              </a:rPr>
              <a:t>панели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«Папки».</a:t>
            </a:r>
            <a:endParaRPr sz="900">
              <a:latin typeface="Verdana"/>
              <a:cs typeface="Verdana"/>
            </a:endParaRPr>
          </a:p>
          <a:p>
            <a:pPr algn="just" marL="66040" marR="5715" indent="226695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По умолчанию в </a:t>
            </a:r>
            <a:r>
              <a:rPr dirty="0" sz="900">
                <a:latin typeface="Verdana"/>
                <a:cs typeface="Verdana"/>
              </a:rPr>
              <a:t>каждом </a:t>
            </a:r>
            <a:r>
              <a:rPr dirty="0" sz="900" spc="-5">
                <a:latin typeface="Verdana"/>
                <a:cs typeface="Verdana"/>
              </a:rPr>
              <a:t>кабинете автоматически создана «Корневая папка», все остальные  папки создаются в ней, данную папку </a:t>
            </a:r>
            <a:r>
              <a:rPr dirty="0" sz="900">
                <a:latin typeface="Verdana"/>
                <a:cs typeface="Verdana"/>
              </a:rPr>
              <a:t>невозможно </a:t>
            </a:r>
            <a:r>
              <a:rPr dirty="0" sz="900" spc="-5">
                <a:latin typeface="Verdana"/>
                <a:cs typeface="Verdana"/>
              </a:rPr>
              <a:t>удалить, переместить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переименовать.</a:t>
            </a:r>
            <a:endParaRPr sz="900">
              <a:latin typeface="Verdana"/>
              <a:cs typeface="Verdana"/>
            </a:endParaRPr>
          </a:p>
          <a:p>
            <a:pPr lvl="2" marL="489584" indent="-42418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90220" algn="l"/>
              </a:tabLst>
            </a:pPr>
            <a:r>
              <a:rPr dirty="0" sz="1200" spc="-5" b="1">
                <a:latin typeface="Arial"/>
                <a:cs typeface="Arial"/>
              </a:rPr>
              <a:t>Добавление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12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добавления папки необходимо выделить папку, в которой Вы хотите </a:t>
            </a:r>
            <a:r>
              <a:rPr dirty="0" sz="900">
                <a:latin typeface="Verdana"/>
                <a:cs typeface="Verdana"/>
              </a:rPr>
              <a:t>создать новую</a:t>
            </a:r>
            <a:r>
              <a:rPr dirty="0" sz="900" spc="-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папку,  а затем </a:t>
            </a:r>
            <a:r>
              <a:rPr dirty="0" sz="900">
                <a:latin typeface="Verdana"/>
                <a:cs typeface="Verdana"/>
              </a:rPr>
              <a:t>однократно </a:t>
            </a:r>
            <a:r>
              <a:rPr dirty="0" sz="900" spc="-5">
                <a:latin typeface="Verdana"/>
                <a:cs typeface="Verdana"/>
              </a:rPr>
              <a:t>нажать на кнопку с изображением папки с </a:t>
            </a:r>
            <a:r>
              <a:rPr dirty="0" sz="900">
                <a:latin typeface="Verdana"/>
                <a:cs typeface="Verdana"/>
              </a:rPr>
              <a:t>плюсом </a:t>
            </a:r>
            <a:r>
              <a:rPr dirty="0" sz="900" spc="-5">
                <a:latin typeface="Verdana"/>
                <a:cs typeface="Verdana"/>
              </a:rPr>
              <a:t>(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516" y="792490"/>
            <a:ext cx="5940552" cy="475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1095" y="6568450"/>
            <a:ext cx="5899393" cy="41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81115" y="9124182"/>
            <a:ext cx="201167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6" y="3228834"/>
            <a:ext cx="5969000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34569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27. Панель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«Папки».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После нажатия 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сразу появится папка с </a:t>
            </a:r>
            <a:r>
              <a:rPr dirty="0" sz="900">
                <a:latin typeface="Verdana"/>
                <a:cs typeface="Verdana"/>
              </a:rPr>
              <a:t>полем для ввода </a:t>
            </a:r>
            <a:r>
              <a:rPr dirty="0" sz="900" spc="-5">
                <a:latin typeface="Verdana"/>
                <a:cs typeface="Verdana"/>
              </a:rPr>
              <a:t>наименования </a:t>
            </a:r>
            <a:r>
              <a:rPr dirty="0" sz="900">
                <a:latin typeface="Verdana"/>
                <a:cs typeface="Verdana"/>
              </a:rPr>
              <a:t>новой </a:t>
            </a:r>
            <a:r>
              <a:rPr dirty="0" sz="900" spc="-5">
                <a:latin typeface="Verdana"/>
                <a:cs typeface="Verdana"/>
              </a:rPr>
              <a:t>папки,  </a:t>
            </a:r>
            <a:r>
              <a:rPr dirty="0" sz="900">
                <a:latin typeface="Verdana"/>
                <a:cs typeface="Verdana"/>
              </a:rPr>
              <a:t>далее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необходимо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назвать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папку.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ввода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названия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достаточно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кликнуть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любому  пустому </a:t>
            </a:r>
            <a:r>
              <a:rPr dirty="0" sz="900">
                <a:latin typeface="Verdana"/>
                <a:cs typeface="Verdana"/>
              </a:rPr>
              <a:t>полю </a:t>
            </a:r>
            <a:r>
              <a:rPr dirty="0" sz="900" spc="-5">
                <a:latin typeface="Verdana"/>
                <a:cs typeface="Verdana"/>
              </a:rPr>
              <a:t>страницы кабинета и папка с </a:t>
            </a:r>
            <a:r>
              <a:rPr dirty="0" sz="900">
                <a:latin typeface="Verdana"/>
                <a:cs typeface="Verdana"/>
              </a:rPr>
              <a:t>введенным </a:t>
            </a:r>
            <a:r>
              <a:rPr dirty="0" sz="900" spc="-5">
                <a:latin typeface="Verdana"/>
                <a:cs typeface="Verdana"/>
              </a:rPr>
              <a:t>названием будет </a:t>
            </a:r>
            <a:r>
              <a:rPr dirty="0" sz="900">
                <a:latin typeface="Verdana"/>
                <a:cs typeface="Verdana"/>
              </a:rPr>
              <a:t>добавлена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7" y="4984483"/>
            <a:ext cx="5967730" cy="212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595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28. Ввод названия папки в панели</a:t>
            </a:r>
            <a:r>
              <a:rPr dirty="0" sz="900" spc="4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«Папки».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Имя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должно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состоять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символов: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0-9;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A-Z;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a-z;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А-Я.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Если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попытаетесь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использовать  запрещенные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символы,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то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ввода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останется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открытым,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сайт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напомнит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какие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символы  разрешено использовать. Если Вы </a:t>
            </a:r>
            <a:r>
              <a:rPr dirty="0" sz="900">
                <a:latin typeface="Verdana"/>
                <a:cs typeface="Verdana"/>
              </a:rPr>
              <a:t>никак </a:t>
            </a:r>
            <a:r>
              <a:rPr dirty="0" sz="900" spc="-5">
                <a:latin typeface="Verdana"/>
                <a:cs typeface="Verdana"/>
              </a:rPr>
              <a:t>не </a:t>
            </a:r>
            <a:r>
              <a:rPr dirty="0" sz="900">
                <a:latin typeface="Verdana"/>
                <a:cs typeface="Verdana"/>
              </a:rPr>
              <a:t>назовете </a:t>
            </a:r>
            <a:r>
              <a:rPr dirty="0" sz="900" spc="-5">
                <a:latin typeface="Verdana"/>
                <a:cs typeface="Verdana"/>
              </a:rPr>
              <a:t>папку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укажете только пробелы, </a:t>
            </a:r>
            <a:r>
              <a:rPr dirty="0" sz="900" spc="-10">
                <a:latin typeface="Verdana"/>
                <a:cs typeface="Verdana"/>
              </a:rPr>
              <a:t>то  </a:t>
            </a:r>
            <a:r>
              <a:rPr dirty="0" sz="900" spc="-5">
                <a:latin typeface="Verdana"/>
                <a:cs typeface="Verdana"/>
              </a:rPr>
              <a:t>добавление папки автоматически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отменится.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3.4.2. </a:t>
            </a:r>
            <a:r>
              <a:rPr dirty="0" sz="1200" spc="-5" b="1">
                <a:latin typeface="Arial"/>
                <a:cs typeface="Arial"/>
              </a:rPr>
              <a:t>Удаление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папки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350"/>
              </a:spcBef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удаления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необходимо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её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выделить,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затем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однократно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нажать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endParaRPr sz="900">
              <a:latin typeface="Verdana"/>
              <a:cs typeface="Verdana"/>
            </a:endParaRPr>
          </a:p>
          <a:p>
            <a:pPr algn="just" marL="12700" marR="5715">
              <a:lnSpc>
                <a:spcPct val="121500"/>
              </a:lnSpc>
              <a:spcBef>
                <a:spcPts val="750"/>
              </a:spcBef>
            </a:pPr>
            <a:r>
              <a:rPr dirty="0" sz="900" spc="-5">
                <a:latin typeface="Verdana"/>
                <a:cs typeface="Verdana"/>
              </a:rPr>
              <a:t>изображением папки с крестиком ( ). Если в папке нет документов и других папок, то </a:t>
            </a:r>
            <a:r>
              <a:rPr dirty="0" sz="900">
                <a:latin typeface="Verdana"/>
                <a:cs typeface="Verdana"/>
              </a:rPr>
              <a:t>она  </a:t>
            </a:r>
            <a:r>
              <a:rPr dirty="0" sz="900" spc="-5">
                <a:latin typeface="Verdana"/>
                <a:cs typeface="Verdana"/>
              </a:rPr>
              <a:t>удалится </a:t>
            </a:r>
            <a:r>
              <a:rPr dirty="0" sz="900">
                <a:latin typeface="Verdana"/>
                <a:cs typeface="Verdana"/>
              </a:rPr>
              <a:t>мгновенно. </a:t>
            </a:r>
            <a:r>
              <a:rPr dirty="0" sz="900" spc="-5">
                <a:latin typeface="Verdana"/>
                <a:cs typeface="Verdana"/>
              </a:rPr>
              <a:t>Если же в </a:t>
            </a:r>
            <a:r>
              <a:rPr dirty="0" sz="900">
                <a:latin typeface="Verdana"/>
                <a:cs typeface="Verdana"/>
              </a:rPr>
              <a:t>папке </a:t>
            </a:r>
            <a:r>
              <a:rPr dirty="0" sz="900" spc="-5">
                <a:latin typeface="Verdana"/>
                <a:cs typeface="Verdana"/>
              </a:rPr>
              <a:t>есть документы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другие папки, то сайт запросит у Вас  дополнительное подтверждение действия. Будьте внимательны: если в папке содержаться  документы </a:t>
            </a:r>
            <a:r>
              <a:rPr dirty="0" sz="900">
                <a:latin typeface="Verdana"/>
                <a:cs typeface="Verdana"/>
              </a:rPr>
              <a:t>они </a:t>
            </a:r>
            <a:r>
              <a:rPr dirty="0" sz="900" spc="-5">
                <a:latin typeface="Verdana"/>
                <a:cs typeface="Verdana"/>
              </a:rPr>
              <a:t>тоже будут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удалены.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07" y="7890749"/>
            <a:ext cx="5968365" cy="929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647825">
              <a:lnSpc>
                <a:spcPct val="100000"/>
              </a:lnSpc>
              <a:spcBef>
                <a:spcPts val="640"/>
              </a:spcBef>
            </a:pPr>
            <a:r>
              <a:rPr dirty="0" sz="900" spc="-5" b="1">
                <a:latin typeface="Verdana"/>
                <a:cs typeface="Verdana"/>
              </a:rPr>
              <a:t>Рис. 29. Окно подтверждения удаления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папки.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3.4.3. </a:t>
            </a:r>
            <a:r>
              <a:rPr dirty="0" sz="1200" spc="-5" b="1">
                <a:latin typeface="Arial"/>
                <a:cs typeface="Arial"/>
              </a:rPr>
              <a:t>Переименование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папки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345"/>
              </a:spcBef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переименования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папки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необходимо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сначала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выделить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кликнув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ней,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нажать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1960245" algn="l"/>
              </a:tabLst>
            </a:pPr>
            <a:r>
              <a:rPr dirty="0" sz="900" spc="-5">
                <a:latin typeface="Verdana"/>
                <a:cs typeface="Verdana"/>
              </a:rPr>
              <a:t>кнопку настройки в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панели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 и выбрать пункт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«Переименовать».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11423" y="810778"/>
            <a:ext cx="2302764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02280" y="801603"/>
            <a:ext cx="2321560" cy="2322830"/>
          </a:xfrm>
          <a:custGeom>
            <a:avLst/>
            <a:gdLst/>
            <a:ahLst/>
            <a:cxnLst/>
            <a:rect l="l" t="t" r="r" b="b"/>
            <a:pathLst>
              <a:path w="2321560" h="2322830">
                <a:moveTo>
                  <a:pt x="231952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321052"/>
                </a:lnTo>
                <a:lnTo>
                  <a:pt x="3048" y="2322576"/>
                </a:lnTo>
                <a:lnTo>
                  <a:pt x="2319528" y="2322576"/>
                </a:lnTo>
                <a:lnTo>
                  <a:pt x="2321052" y="2321052"/>
                </a:lnTo>
                <a:lnTo>
                  <a:pt x="2321052" y="2318004"/>
                </a:lnTo>
                <a:lnTo>
                  <a:pt x="9144" y="2318004"/>
                </a:lnTo>
                <a:lnTo>
                  <a:pt x="4572" y="2313432"/>
                </a:lnTo>
                <a:lnTo>
                  <a:pt x="9144" y="2313432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321052" y="4572"/>
                </a:lnTo>
                <a:lnTo>
                  <a:pt x="2321052" y="3048"/>
                </a:lnTo>
                <a:lnTo>
                  <a:pt x="2319528" y="0"/>
                </a:lnTo>
                <a:close/>
              </a:path>
              <a:path w="2321560" h="2322830">
                <a:moveTo>
                  <a:pt x="9144" y="2313432"/>
                </a:moveTo>
                <a:lnTo>
                  <a:pt x="4572" y="2313432"/>
                </a:lnTo>
                <a:lnTo>
                  <a:pt x="9144" y="2318004"/>
                </a:lnTo>
                <a:lnTo>
                  <a:pt x="9144" y="2313432"/>
                </a:lnTo>
                <a:close/>
              </a:path>
              <a:path w="2321560" h="2322830">
                <a:moveTo>
                  <a:pt x="2311908" y="2313432"/>
                </a:moveTo>
                <a:lnTo>
                  <a:pt x="9144" y="2313432"/>
                </a:lnTo>
                <a:lnTo>
                  <a:pt x="9144" y="2318004"/>
                </a:lnTo>
                <a:lnTo>
                  <a:pt x="2311908" y="2318004"/>
                </a:lnTo>
                <a:lnTo>
                  <a:pt x="2311908" y="2313432"/>
                </a:lnTo>
                <a:close/>
              </a:path>
              <a:path w="2321560" h="2322830">
                <a:moveTo>
                  <a:pt x="2311908" y="4572"/>
                </a:moveTo>
                <a:lnTo>
                  <a:pt x="2311908" y="2318004"/>
                </a:lnTo>
                <a:lnTo>
                  <a:pt x="2316480" y="2313432"/>
                </a:lnTo>
                <a:lnTo>
                  <a:pt x="2321052" y="2313432"/>
                </a:lnTo>
                <a:lnTo>
                  <a:pt x="2321052" y="9144"/>
                </a:lnTo>
                <a:lnTo>
                  <a:pt x="2316480" y="9144"/>
                </a:lnTo>
                <a:lnTo>
                  <a:pt x="2311908" y="4572"/>
                </a:lnTo>
                <a:close/>
              </a:path>
              <a:path w="2321560" h="2322830">
                <a:moveTo>
                  <a:pt x="2321052" y="2313432"/>
                </a:moveTo>
                <a:lnTo>
                  <a:pt x="2316480" y="2313432"/>
                </a:lnTo>
                <a:lnTo>
                  <a:pt x="2311908" y="2318004"/>
                </a:lnTo>
                <a:lnTo>
                  <a:pt x="2321052" y="2318004"/>
                </a:lnTo>
                <a:lnTo>
                  <a:pt x="2321052" y="2313432"/>
                </a:lnTo>
                <a:close/>
              </a:path>
              <a:path w="2321560" h="232283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321560" h="2322830">
                <a:moveTo>
                  <a:pt x="231190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311908" y="9144"/>
                </a:lnTo>
                <a:lnTo>
                  <a:pt x="2311908" y="4572"/>
                </a:lnTo>
                <a:close/>
              </a:path>
              <a:path w="2321560" h="2322830">
                <a:moveTo>
                  <a:pt x="2321052" y="4572"/>
                </a:moveTo>
                <a:lnTo>
                  <a:pt x="2311908" y="4572"/>
                </a:lnTo>
                <a:lnTo>
                  <a:pt x="2316480" y="9144"/>
                </a:lnTo>
                <a:lnTo>
                  <a:pt x="2321052" y="9144"/>
                </a:lnTo>
                <a:lnTo>
                  <a:pt x="232105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25317" y="4196756"/>
            <a:ext cx="2476500" cy="6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97124" y="4158975"/>
            <a:ext cx="2533015" cy="723900"/>
          </a:xfrm>
          <a:custGeom>
            <a:avLst/>
            <a:gdLst/>
            <a:ahLst/>
            <a:cxnLst/>
            <a:rect l="l" t="t" r="r" b="b"/>
            <a:pathLst>
              <a:path w="2533015" h="723900">
                <a:moveTo>
                  <a:pt x="2531364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722376"/>
                </a:lnTo>
                <a:lnTo>
                  <a:pt x="3048" y="723900"/>
                </a:lnTo>
                <a:lnTo>
                  <a:pt x="2531364" y="723900"/>
                </a:lnTo>
                <a:lnTo>
                  <a:pt x="2532888" y="722376"/>
                </a:lnTo>
                <a:lnTo>
                  <a:pt x="2532888" y="719328"/>
                </a:lnTo>
                <a:lnTo>
                  <a:pt x="9144" y="719328"/>
                </a:lnTo>
                <a:lnTo>
                  <a:pt x="4572" y="714756"/>
                </a:lnTo>
                <a:lnTo>
                  <a:pt x="9144" y="714756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532888" y="4572"/>
                </a:lnTo>
                <a:lnTo>
                  <a:pt x="2532888" y="3048"/>
                </a:lnTo>
                <a:lnTo>
                  <a:pt x="2531364" y="0"/>
                </a:lnTo>
                <a:close/>
              </a:path>
              <a:path w="2533015" h="723900">
                <a:moveTo>
                  <a:pt x="9144" y="714756"/>
                </a:moveTo>
                <a:lnTo>
                  <a:pt x="4572" y="714756"/>
                </a:lnTo>
                <a:lnTo>
                  <a:pt x="9144" y="719328"/>
                </a:lnTo>
                <a:lnTo>
                  <a:pt x="9144" y="714756"/>
                </a:lnTo>
                <a:close/>
              </a:path>
              <a:path w="2533015" h="723900">
                <a:moveTo>
                  <a:pt x="2523744" y="714756"/>
                </a:moveTo>
                <a:lnTo>
                  <a:pt x="9144" y="714756"/>
                </a:lnTo>
                <a:lnTo>
                  <a:pt x="9144" y="719328"/>
                </a:lnTo>
                <a:lnTo>
                  <a:pt x="2523744" y="719328"/>
                </a:lnTo>
                <a:lnTo>
                  <a:pt x="2523744" y="714756"/>
                </a:lnTo>
                <a:close/>
              </a:path>
              <a:path w="2533015" h="723900">
                <a:moveTo>
                  <a:pt x="2523744" y="4572"/>
                </a:moveTo>
                <a:lnTo>
                  <a:pt x="2523744" y="719328"/>
                </a:lnTo>
                <a:lnTo>
                  <a:pt x="2528316" y="714756"/>
                </a:lnTo>
                <a:lnTo>
                  <a:pt x="2532888" y="714756"/>
                </a:lnTo>
                <a:lnTo>
                  <a:pt x="2532888" y="9144"/>
                </a:lnTo>
                <a:lnTo>
                  <a:pt x="2528316" y="9144"/>
                </a:lnTo>
                <a:lnTo>
                  <a:pt x="2523744" y="4572"/>
                </a:lnTo>
                <a:close/>
              </a:path>
              <a:path w="2533015" h="723900">
                <a:moveTo>
                  <a:pt x="2532888" y="714756"/>
                </a:moveTo>
                <a:lnTo>
                  <a:pt x="2528316" y="714756"/>
                </a:lnTo>
                <a:lnTo>
                  <a:pt x="2523744" y="719328"/>
                </a:lnTo>
                <a:lnTo>
                  <a:pt x="2532888" y="719328"/>
                </a:lnTo>
                <a:lnTo>
                  <a:pt x="2532888" y="714756"/>
                </a:lnTo>
                <a:close/>
              </a:path>
              <a:path w="2533015" h="72390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533015" h="723900">
                <a:moveTo>
                  <a:pt x="2523744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523744" y="9144"/>
                </a:lnTo>
                <a:lnTo>
                  <a:pt x="2523744" y="4572"/>
                </a:lnTo>
                <a:close/>
              </a:path>
              <a:path w="2533015" h="723900">
                <a:moveTo>
                  <a:pt x="2532888" y="4572"/>
                </a:moveTo>
                <a:lnTo>
                  <a:pt x="2523744" y="4572"/>
                </a:lnTo>
                <a:lnTo>
                  <a:pt x="2528316" y="9144"/>
                </a:lnTo>
                <a:lnTo>
                  <a:pt x="2532888" y="9144"/>
                </a:lnTo>
                <a:lnTo>
                  <a:pt x="253288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85744" y="6362710"/>
            <a:ext cx="208787" cy="199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97964" y="7123170"/>
            <a:ext cx="4102607" cy="734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19400" y="8593831"/>
            <a:ext cx="208787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10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482578"/>
            <a:ext cx="5966460" cy="19900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4317365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r" marL="12700" marR="9525">
              <a:lnSpc>
                <a:spcPct val="101099"/>
              </a:lnSpc>
            </a:pPr>
            <a:r>
              <a:rPr dirty="0" sz="900" spc="-5">
                <a:latin typeface="Verdana"/>
                <a:cs typeface="Verdana"/>
              </a:rPr>
              <a:t>6. Особенности модулей поиска и дополнительных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коллекций.................................................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44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7. Приобретение услуг в кабинете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 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45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7.1. Приобретение подписки на тариф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 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45</a:t>
            </a:r>
            <a:endParaRPr sz="900">
              <a:latin typeface="Verdana"/>
              <a:cs typeface="Verdana"/>
            </a:endParaRPr>
          </a:p>
          <a:p>
            <a:pPr algn="r" marL="127000" marR="9525">
              <a:lnSpc>
                <a:spcPts val="1100"/>
              </a:lnSpc>
              <a:spcBef>
                <a:spcPts val="30"/>
              </a:spcBef>
            </a:pPr>
            <a:r>
              <a:rPr dirty="0" sz="900" spc="-5">
                <a:latin typeface="Verdana"/>
                <a:cs typeface="Verdana"/>
              </a:rPr>
              <a:t>7.2. Подключение дополнительных модулей поиска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47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7.3. Пополнение личного счета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ts val="1055"/>
              </a:lnSpc>
            </a:pPr>
            <a:r>
              <a:rPr dirty="0" sz="900" spc="-5">
                <a:latin typeface="Verdana"/>
                <a:cs typeface="Verdana"/>
              </a:rPr>
              <a:t>7.3.1. Оплата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сервиса Робокасса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49</a:t>
            </a:r>
            <a:endParaRPr sz="900">
              <a:latin typeface="Verdana"/>
              <a:cs typeface="Verdana"/>
            </a:endParaRPr>
          </a:p>
          <a:p>
            <a:pPr algn="r" marR="10160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7.3.2. Оплата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сервиса Яндекс.Касса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</a:t>
            </a:r>
            <a:r>
              <a:rPr dirty="0" sz="900" spc="2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7.4. Страница  «Баланс»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.....................................................................................................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53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7.5. Страница «Статистика»................................................................................................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54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8. Возможные проблемы и их устранение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58</a:t>
            </a:r>
            <a:endParaRPr sz="900">
              <a:latin typeface="Verdana"/>
              <a:cs typeface="Verdana"/>
            </a:endParaRPr>
          </a:p>
          <a:p>
            <a:pPr algn="r" marR="9525">
              <a:lnSpc>
                <a:spcPct val="1000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8.1. Восстановление  пароля </a:t>
            </a:r>
            <a:r>
              <a:rPr dirty="0" sz="900" spc="-10">
                <a:latin typeface="Verdana"/>
                <a:cs typeface="Verdana"/>
              </a:rPr>
              <a:t>...............................................................................................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58</a:t>
            </a:r>
            <a:endParaRPr sz="900">
              <a:latin typeface="Verdana"/>
              <a:cs typeface="Verdana"/>
            </a:endParaRPr>
          </a:p>
          <a:p>
            <a:pPr algn="r" marR="1016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Verdana"/>
                <a:cs typeface="Verdana"/>
              </a:rPr>
              <a:t>8.2. Возможные проблемы при совершении процедуры оплаты </a:t>
            </a:r>
            <a:r>
              <a:rPr dirty="0" sz="900" spc="-10">
                <a:latin typeface="Verdana"/>
                <a:cs typeface="Verdana"/>
              </a:rPr>
              <a:t>.............................................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6" y="3198354"/>
            <a:ext cx="5969000" cy="1604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991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30. Выпадающее меню действий с папками на панели</a:t>
            </a:r>
            <a:r>
              <a:rPr dirty="0" sz="900" spc="6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«Папки».</a:t>
            </a:r>
            <a:endParaRPr sz="900">
              <a:latin typeface="Verdana"/>
              <a:cs typeface="Verdana"/>
            </a:endParaRPr>
          </a:p>
          <a:p>
            <a:pPr algn="just" marL="12700" marR="5715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Кликните в открытое </a:t>
            </a:r>
            <a:r>
              <a:rPr dirty="0" sz="900" spc="-10">
                <a:latin typeface="Verdana"/>
                <a:cs typeface="Verdana"/>
              </a:rPr>
              <a:t>поле </a:t>
            </a:r>
            <a:r>
              <a:rPr dirty="0" sz="900">
                <a:latin typeface="Verdana"/>
                <a:cs typeface="Verdana"/>
              </a:rPr>
              <a:t>ввода </a:t>
            </a:r>
            <a:r>
              <a:rPr dirty="0" sz="900" spc="-5">
                <a:latin typeface="Verdana"/>
                <a:cs typeface="Verdana"/>
              </a:rPr>
              <a:t>названия папки и </a:t>
            </a:r>
            <a:r>
              <a:rPr dirty="0" sz="900">
                <a:latin typeface="Verdana"/>
                <a:cs typeface="Verdana"/>
              </a:rPr>
              <a:t>введите </a:t>
            </a:r>
            <a:r>
              <a:rPr dirty="0" sz="900" spc="-5">
                <a:latin typeface="Verdana"/>
                <a:cs typeface="Verdana"/>
              </a:rPr>
              <a:t>другое наименование папки. После  переименования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кликните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любому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пустому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полю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страницы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кабинета,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тогда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папка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  переименована.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3.4.4. </a:t>
            </a:r>
            <a:r>
              <a:rPr dirty="0" sz="1200" spc="-5" b="1">
                <a:latin typeface="Arial"/>
                <a:cs typeface="Arial"/>
              </a:rPr>
              <a:t>Перемещение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папки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35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перемещения папки необходимо выделить нужную папку кликом, нажать на</a:t>
            </a:r>
            <a:r>
              <a:rPr dirty="0" sz="900" spc="3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12700" marR="6350">
              <a:lnSpc>
                <a:spcPct val="122200"/>
              </a:lnSpc>
              <a:spcBef>
                <a:spcPts val="590"/>
              </a:spcBef>
              <a:tabLst>
                <a:tab pos="1682750" algn="l"/>
              </a:tabLst>
            </a:pPr>
            <a:r>
              <a:rPr dirty="0" sz="900" spc="-5">
                <a:latin typeface="Verdana"/>
                <a:cs typeface="Verdana"/>
              </a:rPr>
              <a:t>настройки   в 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панели 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 и выбрать пункт «Переместить». На странице откроется окно  перемещения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11" y="7076932"/>
            <a:ext cx="5968365" cy="1696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04533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31. Окно перемещения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папки.</a:t>
            </a:r>
            <a:endParaRPr sz="900">
              <a:latin typeface="Verdana"/>
              <a:cs typeface="Verdana"/>
            </a:endParaRPr>
          </a:p>
          <a:p>
            <a:pPr algn="just" marL="12700" marR="5715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В открытом окне выберите папку назначения </a:t>
            </a:r>
            <a:r>
              <a:rPr dirty="0" sz="900">
                <a:latin typeface="Verdana"/>
                <a:cs typeface="Verdana"/>
              </a:rPr>
              <a:t>кликом </a:t>
            </a:r>
            <a:r>
              <a:rPr dirty="0" sz="900" spc="-5">
                <a:latin typeface="Verdana"/>
                <a:cs typeface="Verdana"/>
              </a:rPr>
              <a:t>и нажмите «Переместить». Папка,  выделенная изначально, будет перемещена в папку назначения. Как в любой </a:t>
            </a:r>
            <a:r>
              <a:rPr dirty="0" sz="900">
                <a:latin typeface="Verdana"/>
                <a:cs typeface="Verdana"/>
              </a:rPr>
              <a:t>папочной </a:t>
            </a:r>
            <a:r>
              <a:rPr dirty="0" sz="900" spc="-5">
                <a:latin typeface="Verdana"/>
                <a:cs typeface="Verdana"/>
              </a:rPr>
              <a:t>структуре,  папку </a:t>
            </a: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высокого </a:t>
            </a:r>
            <a:r>
              <a:rPr dirty="0" sz="900">
                <a:latin typeface="Verdana"/>
                <a:cs typeface="Verdana"/>
              </a:rPr>
              <a:t>уровня </a:t>
            </a:r>
            <a:r>
              <a:rPr dirty="0" sz="900" spc="-5">
                <a:latin typeface="Verdana"/>
                <a:cs typeface="Verdana"/>
              </a:rPr>
              <a:t>невозможно переместить </a:t>
            </a:r>
            <a:r>
              <a:rPr dirty="0" sz="900">
                <a:latin typeface="Verdana"/>
                <a:cs typeface="Verdana"/>
              </a:rPr>
              <a:t>во </a:t>
            </a:r>
            <a:r>
              <a:rPr dirty="0" sz="900" spc="-5">
                <a:latin typeface="Verdana"/>
                <a:cs typeface="Verdana"/>
              </a:rPr>
              <a:t>вложенные дочерние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b="1">
                <a:latin typeface="Arial"/>
                <a:cs typeface="Arial"/>
              </a:rPr>
              <a:t>3.4.5. </a:t>
            </a:r>
            <a:r>
              <a:rPr dirty="0" sz="1200" spc="-5" b="1">
                <a:latin typeface="Arial"/>
                <a:cs typeface="Arial"/>
              </a:rPr>
              <a:t>Навигация по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папкам</a:t>
            </a:r>
            <a:endParaRPr sz="1200">
              <a:latin typeface="Arial"/>
              <a:cs typeface="Arial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114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навигации по папкам 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«Папки» используется иерархическая структура, в которой  вложенные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дочерние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находятся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немного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правее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папок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более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высокого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уровня.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открытия  содержимого папки нужно однократно кликнуть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строке с названием папки, </a:t>
            </a:r>
            <a:r>
              <a:rPr dirty="0" sz="900">
                <a:latin typeface="Verdana"/>
                <a:cs typeface="Verdana"/>
              </a:rPr>
              <a:t>данная </a:t>
            </a:r>
            <a:r>
              <a:rPr dirty="0" sz="900" spc="-5">
                <a:latin typeface="Verdana"/>
                <a:cs typeface="Verdana"/>
              </a:rPr>
              <a:t>папка сразу  выделится, а справа 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«Документы» отобразятся документы </a:t>
            </a:r>
            <a:r>
              <a:rPr dirty="0" sz="900">
                <a:latin typeface="Verdana"/>
                <a:cs typeface="Verdana"/>
              </a:rPr>
              <a:t>данной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45535" y="792490"/>
            <a:ext cx="1805940" cy="231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42032" y="4408942"/>
            <a:ext cx="210312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6311" y="4983489"/>
            <a:ext cx="3108960" cy="1994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28" y="2796018"/>
            <a:ext cx="5968365" cy="60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70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32. Панель «Папки» с созданными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подпапками.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35600"/>
              </a:lnSpc>
              <a:spcBef>
                <a:spcPts val="585"/>
              </a:spcBef>
              <a:tabLst>
                <a:tab pos="1556385" algn="l"/>
                <a:tab pos="4966970" algn="l"/>
              </a:tabLst>
            </a:pPr>
            <a:r>
              <a:rPr dirty="0" sz="900" spc="-5">
                <a:latin typeface="Verdana"/>
                <a:cs typeface="Verdana"/>
              </a:rPr>
              <a:t>Вложенные  папки  можно скрыть  нажатием на  стрелочку </a:t>
            </a:r>
            <a:r>
              <a:rPr dirty="0" sz="900">
                <a:latin typeface="Verdana"/>
                <a:cs typeface="Verdana"/>
              </a:rPr>
              <a:t>слева от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), тогда стрелка  изменит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направление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), а вложенные папки не будут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отображаться.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29" y="3879582"/>
            <a:ext cx="5969000" cy="767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1805" marR="60960" indent="-248920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33. Название одной из папок, справа отображается количество документов  в</a:t>
            </a:r>
            <a:r>
              <a:rPr dirty="0" sz="90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ней.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Справа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названий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папок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увидите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числовое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значение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количество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папке,  так Вы </a:t>
            </a:r>
            <a:r>
              <a:rPr dirty="0" sz="900">
                <a:latin typeface="Verdana"/>
                <a:cs typeface="Verdana"/>
              </a:rPr>
              <a:t>сможете </a:t>
            </a:r>
            <a:r>
              <a:rPr dirty="0" sz="900" spc="-5">
                <a:latin typeface="Verdana"/>
                <a:cs typeface="Verdana"/>
              </a:rPr>
              <a:t>дополнительно ориентироваться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распределению документов в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папках.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07" y="6522201"/>
            <a:ext cx="596836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87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34. Навигация по папкам в окне «Добавление</a:t>
            </a:r>
            <a:r>
              <a:rPr dirty="0" sz="900" spc="4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Обратите внимание на то, что в окне «Перемещение папки» и «Добавление документа» тоже  используется навигация по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папкам.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3.4.6. </a:t>
            </a:r>
            <a:r>
              <a:rPr dirty="0" sz="1200" spc="-5" b="1">
                <a:latin typeface="Arial"/>
                <a:cs typeface="Arial"/>
              </a:rPr>
              <a:t>Скрытие панели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«Папки»</a:t>
            </a:r>
            <a:endParaRPr sz="1200">
              <a:latin typeface="Arial"/>
              <a:cs typeface="Arial"/>
            </a:endParaRPr>
          </a:p>
          <a:p>
            <a:pPr marL="12700" marR="5080" indent="226695">
              <a:lnSpc>
                <a:spcPct val="122200"/>
              </a:lnSpc>
              <a:spcBef>
                <a:spcPts val="11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увеличения свободного пространства кабинета панель «Папки» можно скрыть. Это может  оказаться </a:t>
            </a:r>
            <a:r>
              <a:rPr dirty="0" sz="900">
                <a:latin typeface="Verdana"/>
                <a:cs typeface="Verdana"/>
              </a:rPr>
              <a:t>полезным </a:t>
            </a:r>
            <a:r>
              <a:rPr dirty="0" sz="900" spc="-5">
                <a:latin typeface="Verdana"/>
                <a:cs typeface="Verdana"/>
              </a:rPr>
              <a:t>при работе с сервисом на компьютере с низким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разрешением.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чтобы скрыть </a:t>
            </a:r>
            <a:r>
              <a:rPr dirty="0" sz="900">
                <a:latin typeface="Verdana"/>
                <a:cs typeface="Verdana"/>
              </a:rPr>
              <a:t>панель </a:t>
            </a:r>
            <a:r>
              <a:rPr dirty="0" sz="900" spc="-5">
                <a:latin typeface="Verdana"/>
                <a:cs typeface="Verdana"/>
              </a:rPr>
              <a:t>папки достаточно однократно нажать на кнопку со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стрелочками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2091689" algn="l"/>
              </a:tabLst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правом </a:t>
            </a:r>
            <a:r>
              <a:rPr dirty="0" sz="900" spc="-5">
                <a:latin typeface="Verdana"/>
                <a:cs typeface="Verdana"/>
              </a:rPr>
              <a:t>верхнем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углу</a:t>
            </a:r>
            <a:r>
              <a:rPr dirty="0" sz="900">
                <a:latin typeface="Verdana"/>
                <a:cs typeface="Verdana"/>
              </a:rPr>
              <a:t> панели	</a:t>
            </a:r>
            <a:r>
              <a:rPr dirty="0" sz="900" spc="-5">
                <a:latin typeface="Verdana"/>
                <a:cs typeface="Verdana"/>
              </a:rPr>
              <a:t>. После нажатия </a:t>
            </a:r>
            <a:r>
              <a:rPr dirty="0" sz="900">
                <a:latin typeface="Verdana"/>
                <a:cs typeface="Verdana"/>
              </a:rPr>
              <a:t>панель </a:t>
            </a:r>
            <a:r>
              <a:rPr dirty="0" sz="900" spc="-5">
                <a:latin typeface="Verdana"/>
                <a:cs typeface="Verdana"/>
              </a:rPr>
              <a:t>свернется в иконку.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4889" y="9003269"/>
            <a:ext cx="499745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6212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35. Свернутая панель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«Папки».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00" spc="-5">
                <a:latin typeface="Verdana"/>
                <a:cs typeface="Verdana"/>
              </a:rPr>
              <a:t>При нажатии на </a:t>
            </a:r>
            <a:r>
              <a:rPr dirty="0" sz="900">
                <a:latin typeface="Verdana"/>
                <a:cs typeface="Verdana"/>
              </a:rPr>
              <a:t>иконку панель </a:t>
            </a:r>
            <a:r>
              <a:rPr dirty="0" sz="900" spc="-5">
                <a:latin typeface="Verdana"/>
                <a:cs typeface="Verdana"/>
              </a:rPr>
              <a:t>«Папки» </a:t>
            </a:r>
            <a:r>
              <a:rPr dirty="0" sz="900">
                <a:latin typeface="Verdana"/>
                <a:cs typeface="Verdana"/>
              </a:rPr>
              <a:t>снова </a:t>
            </a:r>
            <a:r>
              <a:rPr dirty="0" sz="900" spc="-5">
                <a:latin typeface="Verdana"/>
                <a:cs typeface="Verdana"/>
              </a:rPr>
              <a:t>отобразится на странице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7455" y="792490"/>
            <a:ext cx="1787272" cy="191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81115" y="3049534"/>
            <a:ext cx="1524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8155" y="3273344"/>
            <a:ext cx="57302" cy="6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59835" y="3602851"/>
            <a:ext cx="1793702" cy="184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8803" y="4951601"/>
            <a:ext cx="5940552" cy="1459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9660" y="4838679"/>
            <a:ext cx="5958840" cy="1582420"/>
          </a:xfrm>
          <a:custGeom>
            <a:avLst/>
            <a:gdLst/>
            <a:ahLst/>
            <a:cxnLst/>
            <a:rect l="l" t="t" r="r" b="b"/>
            <a:pathLst>
              <a:path w="5958840" h="1582420">
                <a:moveTo>
                  <a:pt x="595731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580388"/>
                </a:lnTo>
                <a:lnTo>
                  <a:pt x="3048" y="1581912"/>
                </a:lnTo>
                <a:lnTo>
                  <a:pt x="5957316" y="1581912"/>
                </a:lnTo>
                <a:lnTo>
                  <a:pt x="5958840" y="1580388"/>
                </a:lnTo>
                <a:lnTo>
                  <a:pt x="5958840" y="1577340"/>
                </a:lnTo>
                <a:lnTo>
                  <a:pt x="9144" y="1577340"/>
                </a:lnTo>
                <a:lnTo>
                  <a:pt x="4572" y="1572768"/>
                </a:lnTo>
                <a:lnTo>
                  <a:pt x="9144" y="1572768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5958840" y="4572"/>
                </a:lnTo>
                <a:lnTo>
                  <a:pt x="5958840" y="3048"/>
                </a:lnTo>
                <a:lnTo>
                  <a:pt x="5957316" y="0"/>
                </a:lnTo>
                <a:close/>
              </a:path>
              <a:path w="5958840" h="1582420">
                <a:moveTo>
                  <a:pt x="9144" y="1572768"/>
                </a:moveTo>
                <a:lnTo>
                  <a:pt x="4572" y="1572768"/>
                </a:lnTo>
                <a:lnTo>
                  <a:pt x="9144" y="1577340"/>
                </a:lnTo>
                <a:lnTo>
                  <a:pt x="9144" y="1572768"/>
                </a:lnTo>
                <a:close/>
              </a:path>
              <a:path w="5958840" h="1582420">
                <a:moveTo>
                  <a:pt x="5949696" y="1572768"/>
                </a:moveTo>
                <a:lnTo>
                  <a:pt x="9144" y="1572768"/>
                </a:lnTo>
                <a:lnTo>
                  <a:pt x="9144" y="1577340"/>
                </a:lnTo>
                <a:lnTo>
                  <a:pt x="5949696" y="1577340"/>
                </a:lnTo>
                <a:lnTo>
                  <a:pt x="5949696" y="1572768"/>
                </a:lnTo>
                <a:close/>
              </a:path>
              <a:path w="5958840" h="1582420">
                <a:moveTo>
                  <a:pt x="5949696" y="4572"/>
                </a:moveTo>
                <a:lnTo>
                  <a:pt x="5949696" y="1577340"/>
                </a:lnTo>
                <a:lnTo>
                  <a:pt x="5954268" y="1572768"/>
                </a:lnTo>
                <a:lnTo>
                  <a:pt x="5958840" y="1572768"/>
                </a:lnTo>
                <a:lnTo>
                  <a:pt x="5958840" y="9144"/>
                </a:lnTo>
                <a:lnTo>
                  <a:pt x="5954268" y="9144"/>
                </a:lnTo>
                <a:lnTo>
                  <a:pt x="5949696" y="4572"/>
                </a:lnTo>
                <a:close/>
              </a:path>
              <a:path w="5958840" h="1582420">
                <a:moveTo>
                  <a:pt x="5958840" y="1572768"/>
                </a:moveTo>
                <a:lnTo>
                  <a:pt x="5954268" y="1572768"/>
                </a:lnTo>
                <a:lnTo>
                  <a:pt x="5949696" y="1577340"/>
                </a:lnTo>
                <a:lnTo>
                  <a:pt x="5958840" y="1577340"/>
                </a:lnTo>
                <a:lnTo>
                  <a:pt x="5958840" y="1572768"/>
                </a:lnTo>
                <a:close/>
              </a:path>
              <a:path w="5958840" h="158242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5958840" h="1582420">
                <a:moveTo>
                  <a:pt x="5949696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5949696" y="9144"/>
                </a:lnTo>
                <a:lnTo>
                  <a:pt x="5949696" y="4572"/>
                </a:lnTo>
                <a:close/>
              </a:path>
              <a:path w="5958840" h="1582420">
                <a:moveTo>
                  <a:pt x="5958840" y="4572"/>
                </a:moveTo>
                <a:lnTo>
                  <a:pt x="5949696" y="4572"/>
                </a:lnTo>
                <a:lnTo>
                  <a:pt x="5954268" y="9144"/>
                </a:lnTo>
                <a:lnTo>
                  <a:pt x="5958840" y="9144"/>
                </a:lnTo>
                <a:lnTo>
                  <a:pt x="595884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61132" y="7898886"/>
            <a:ext cx="198119" cy="198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26179" y="8168634"/>
            <a:ext cx="646176" cy="714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17036" y="8159488"/>
            <a:ext cx="664845" cy="733425"/>
          </a:xfrm>
          <a:custGeom>
            <a:avLst/>
            <a:gdLst/>
            <a:ahLst/>
            <a:cxnLst/>
            <a:rect l="l" t="t" r="r" b="b"/>
            <a:pathLst>
              <a:path w="664845" h="733425">
                <a:moveTo>
                  <a:pt x="66294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731520"/>
                </a:lnTo>
                <a:lnTo>
                  <a:pt x="3048" y="733044"/>
                </a:lnTo>
                <a:lnTo>
                  <a:pt x="662940" y="733044"/>
                </a:lnTo>
                <a:lnTo>
                  <a:pt x="664464" y="731520"/>
                </a:lnTo>
                <a:lnTo>
                  <a:pt x="664464" y="728472"/>
                </a:lnTo>
                <a:lnTo>
                  <a:pt x="9144" y="728472"/>
                </a:lnTo>
                <a:lnTo>
                  <a:pt x="4572" y="723900"/>
                </a:lnTo>
                <a:lnTo>
                  <a:pt x="9144" y="723900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664464" y="4572"/>
                </a:lnTo>
                <a:lnTo>
                  <a:pt x="664464" y="3048"/>
                </a:lnTo>
                <a:lnTo>
                  <a:pt x="662940" y="0"/>
                </a:lnTo>
                <a:close/>
              </a:path>
              <a:path w="664845" h="733425">
                <a:moveTo>
                  <a:pt x="9144" y="723900"/>
                </a:moveTo>
                <a:lnTo>
                  <a:pt x="4572" y="723900"/>
                </a:lnTo>
                <a:lnTo>
                  <a:pt x="9144" y="728472"/>
                </a:lnTo>
                <a:lnTo>
                  <a:pt x="9144" y="723900"/>
                </a:lnTo>
                <a:close/>
              </a:path>
              <a:path w="664845" h="733425">
                <a:moveTo>
                  <a:pt x="655320" y="723900"/>
                </a:moveTo>
                <a:lnTo>
                  <a:pt x="9144" y="723900"/>
                </a:lnTo>
                <a:lnTo>
                  <a:pt x="9144" y="728472"/>
                </a:lnTo>
                <a:lnTo>
                  <a:pt x="655320" y="728472"/>
                </a:lnTo>
                <a:lnTo>
                  <a:pt x="655320" y="723900"/>
                </a:lnTo>
                <a:close/>
              </a:path>
              <a:path w="664845" h="733425">
                <a:moveTo>
                  <a:pt x="655320" y="4572"/>
                </a:moveTo>
                <a:lnTo>
                  <a:pt x="655320" y="728472"/>
                </a:lnTo>
                <a:lnTo>
                  <a:pt x="659892" y="723900"/>
                </a:lnTo>
                <a:lnTo>
                  <a:pt x="664464" y="723900"/>
                </a:lnTo>
                <a:lnTo>
                  <a:pt x="664464" y="9144"/>
                </a:lnTo>
                <a:lnTo>
                  <a:pt x="659892" y="9144"/>
                </a:lnTo>
                <a:lnTo>
                  <a:pt x="655320" y="4572"/>
                </a:lnTo>
                <a:close/>
              </a:path>
              <a:path w="664845" h="733425">
                <a:moveTo>
                  <a:pt x="664464" y="723900"/>
                </a:moveTo>
                <a:lnTo>
                  <a:pt x="659892" y="723900"/>
                </a:lnTo>
                <a:lnTo>
                  <a:pt x="655320" y="728472"/>
                </a:lnTo>
                <a:lnTo>
                  <a:pt x="664464" y="728472"/>
                </a:lnTo>
                <a:lnTo>
                  <a:pt x="664464" y="723900"/>
                </a:lnTo>
                <a:close/>
              </a:path>
              <a:path w="664845" h="73342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664845" h="733425">
                <a:moveTo>
                  <a:pt x="655320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655320" y="9144"/>
                </a:lnTo>
                <a:lnTo>
                  <a:pt x="655320" y="4572"/>
                </a:lnTo>
                <a:close/>
              </a:path>
              <a:path w="664845" h="733425">
                <a:moveTo>
                  <a:pt x="664464" y="4572"/>
                </a:moveTo>
                <a:lnTo>
                  <a:pt x="655320" y="4572"/>
                </a:lnTo>
                <a:lnTo>
                  <a:pt x="659892" y="9144"/>
                </a:lnTo>
                <a:lnTo>
                  <a:pt x="664464" y="9144"/>
                </a:lnTo>
                <a:lnTo>
                  <a:pt x="66446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142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309245" indent="-29718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Действия с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документами</a:t>
            </a:r>
            <a:endParaRPr sz="1200">
              <a:latin typeface="Arial"/>
              <a:cs typeface="Arial"/>
            </a:endParaRPr>
          </a:p>
          <a:p>
            <a:pPr lvl="2" marL="489584" indent="-42481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90220" algn="l"/>
              </a:tabLst>
            </a:pPr>
            <a:r>
              <a:rPr dirty="0" sz="1200" spc="-5" b="1">
                <a:latin typeface="Arial"/>
                <a:cs typeface="Arial"/>
              </a:rPr>
              <a:t>Просмотр документов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115"/>
              </a:spcBef>
            </a:pPr>
            <a:r>
              <a:rPr dirty="0" sz="900">
                <a:latin typeface="Verdana"/>
                <a:cs typeface="Verdana"/>
              </a:rPr>
              <a:t>Каждый </a:t>
            </a:r>
            <a:r>
              <a:rPr dirty="0" sz="900" spc="-5">
                <a:latin typeface="Verdana"/>
                <a:cs typeface="Verdana"/>
              </a:rPr>
              <a:t>документ при добавлении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перемещении в кабинет </a:t>
            </a:r>
            <a:r>
              <a:rPr dirty="0" sz="900">
                <a:latin typeface="Verdana"/>
                <a:cs typeface="Verdana"/>
              </a:rPr>
              <a:t>обязательно </a:t>
            </a:r>
            <a:r>
              <a:rPr dirty="0" sz="900" spc="-5">
                <a:latin typeface="Verdana"/>
                <a:cs typeface="Verdana"/>
              </a:rPr>
              <a:t>помещается в  какую-либо папку кабинета. Однократно нажав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названию папки, в </a:t>
            </a:r>
            <a:r>
              <a:rPr dirty="0" sz="900">
                <a:latin typeface="Verdana"/>
                <a:cs typeface="Verdana"/>
              </a:rPr>
              <a:t>которой </a:t>
            </a:r>
            <a:r>
              <a:rPr dirty="0" sz="900" spc="-5">
                <a:latin typeface="Verdana"/>
                <a:cs typeface="Verdana"/>
              </a:rPr>
              <a:t>есть документы, в 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«Папки» справа, в панели «Документы» Вы увидите документы, </a:t>
            </a:r>
            <a:r>
              <a:rPr dirty="0" sz="900">
                <a:latin typeface="Verdana"/>
                <a:cs typeface="Verdana"/>
              </a:rPr>
              <a:t>находящиеся </a:t>
            </a:r>
            <a:r>
              <a:rPr dirty="0" sz="900" spc="-5">
                <a:latin typeface="Verdana"/>
                <a:cs typeface="Verdana"/>
              </a:rPr>
              <a:t>внутри  папки.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3" y="5851635"/>
            <a:ext cx="5968365" cy="2602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21334" marR="59690">
              <a:lnSpc>
                <a:spcPct val="121700"/>
              </a:lnSpc>
              <a:spcBef>
                <a:spcPts val="105"/>
              </a:spcBef>
            </a:pPr>
            <a:r>
              <a:rPr dirty="0" sz="900" spc="-5" b="1">
                <a:latin typeface="Verdana"/>
                <a:cs typeface="Verdana"/>
              </a:rPr>
              <a:t>Рис. 36. Панели «Папки» и «Документы» основной страницы </a:t>
            </a:r>
            <a:r>
              <a:rPr dirty="0" sz="900" b="1">
                <a:latin typeface="Verdana"/>
                <a:cs typeface="Verdana"/>
              </a:rPr>
              <a:t>личного </a:t>
            </a:r>
            <a:r>
              <a:rPr dirty="0" sz="900" spc="-5" b="1">
                <a:latin typeface="Verdana"/>
                <a:cs typeface="Verdana"/>
              </a:rPr>
              <a:t>кабинета  пользователя – «Кабинет» с загруженными документами и созданной  структурой папок.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6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Документы располагаются в виде списка. В </a:t>
            </a:r>
            <a:r>
              <a:rPr dirty="0" sz="900">
                <a:latin typeface="Verdana"/>
                <a:cs typeface="Verdana"/>
              </a:rPr>
              <a:t>каждой </a:t>
            </a:r>
            <a:r>
              <a:rPr dirty="0" sz="900" spc="-5">
                <a:latin typeface="Verdana"/>
                <a:cs typeface="Verdana"/>
              </a:rPr>
              <a:t>строке списка отображается название  документа, дата его </a:t>
            </a:r>
            <a:r>
              <a:rPr dirty="0" sz="900">
                <a:latin typeface="Verdana"/>
                <a:cs typeface="Verdana"/>
              </a:rPr>
              <a:t>добавления, </a:t>
            </a:r>
            <a:r>
              <a:rPr dirty="0" sz="900" spc="-5">
                <a:latin typeface="Verdana"/>
                <a:cs typeface="Verdana"/>
              </a:rPr>
              <a:t>оценка оригинальности последней проверки документа, как в  процентном показателе оригинальности, так и в </a:t>
            </a:r>
            <a:r>
              <a:rPr dirty="0" sz="900">
                <a:latin typeface="Verdana"/>
                <a:cs typeface="Verdana"/>
              </a:rPr>
              <a:t>виде </a:t>
            </a:r>
            <a:r>
              <a:rPr dirty="0" sz="900" spc="-5">
                <a:latin typeface="Verdana"/>
                <a:cs typeface="Verdana"/>
              </a:rPr>
              <a:t>минибара с </a:t>
            </a:r>
            <a:r>
              <a:rPr dirty="0" sz="900">
                <a:latin typeface="Verdana"/>
                <a:cs typeface="Verdana"/>
              </a:rPr>
              <a:t>отображением </a:t>
            </a:r>
            <a:r>
              <a:rPr dirty="0" sz="900" spc="-5">
                <a:latin typeface="Verdana"/>
                <a:cs typeface="Verdana"/>
              </a:rPr>
              <a:t>степени  насыщенности документа заимствованным текстом. </a:t>
            </a:r>
            <a:r>
              <a:rPr dirty="0" sz="900">
                <a:latin typeface="Verdana"/>
                <a:cs typeface="Verdana"/>
              </a:rPr>
              <a:t>Оранжевым </a:t>
            </a:r>
            <a:r>
              <a:rPr dirty="0" sz="900" spc="-5">
                <a:latin typeface="Verdana"/>
                <a:cs typeface="Verdana"/>
              </a:rPr>
              <a:t>цветом показывается  насыщенность заимствованного текста в документе, а </a:t>
            </a:r>
            <a:r>
              <a:rPr dirty="0" sz="900">
                <a:latin typeface="Verdana"/>
                <a:cs typeface="Verdana"/>
              </a:rPr>
              <a:t>зеленым </a:t>
            </a:r>
            <a:r>
              <a:rPr dirty="0" sz="900" spc="-5">
                <a:latin typeface="Verdana"/>
                <a:cs typeface="Verdana"/>
              </a:rPr>
              <a:t>насыщенность заимствованного  текста из «Белых»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источников.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Оценка оригинальности в строке документа, в виде процентов и минибара, предназначена для  первичного, поверхностного ознакомления с результатами </a:t>
            </a:r>
            <a:r>
              <a:rPr dirty="0" sz="900">
                <a:latin typeface="Verdana"/>
                <a:cs typeface="Verdana"/>
              </a:rPr>
              <a:t>проверки </a:t>
            </a:r>
            <a:r>
              <a:rPr dirty="0" sz="900" spc="-10">
                <a:latin typeface="Verdana"/>
                <a:cs typeface="Verdana"/>
              </a:rPr>
              <a:t>(рис. </a:t>
            </a:r>
            <a:r>
              <a:rPr dirty="0" sz="900" spc="-5">
                <a:latin typeface="Verdana"/>
                <a:cs typeface="Verdana"/>
              </a:rPr>
              <a:t>36).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получения  детальной оценки о результатах </a:t>
            </a:r>
            <a:r>
              <a:rPr dirty="0" sz="900">
                <a:latin typeface="Verdana"/>
                <a:cs typeface="Verdana"/>
              </a:rPr>
              <a:t>проверки </a:t>
            </a:r>
            <a:r>
              <a:rPr dirty="0" sz="900" spc="-5">
                <a:latin typeface="Verdana"/>
                <a:cs typeface="Verdana"/>
              </a:rPr>
              <a:t>Вы </a:t>
            </a:r>
            <a:r>
              <a:rPr dirty="0" sz="900">
                <a:latin typeface="Verdana"/>
                <a:cs typeface="Verdana"/>
              </a:rPr>
              <a:t>можете </a:t>
            </a:r>
            <a:r>
              <a:rPr dirty="0" sz="900" spc="-5">
                <a:latin typeface="Verdana"/>
                <a:cs typeface="Verdana"/>
              </a:rPr>
              <a:t>перейти к просмотру отчета о </a:t>
            </a:r>
            <a:r>
              <a:rPr dirty="0" sz="900">
                <a:latin typeface="Verdana"/>
                <a:cs typeface="Verdana"/>
              </a:rPr>
              <a:t>проверке  </a:t>
            </a:r>
            <a:r>
              <a:rPr dirty="0" sz="900" spc="-5">
                <a:latin typeface="Verdana"/>
                <a:cs typeface="Verdana"/>
              </a:rPr>
              <a:t>нажатием на иконку (см. 5.1 Просмотр краткого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Если в </a:t>
            </a:r>
            <a:r>
              <a:rPr dirty="0" sz="900" i="1">
                <a:latin typeface="Verdana"/>
                <a:cs typeface="Verdana"/>
              </a:rPr>
              <a:t>одной </a:t>
            </a:r>
            <a:r>
              <a:rPr dirty="0" sz="900" spc="-5" i="1">
                <a:latin typeface="Verdana"/>
                <a:cs typeface="Verdana"/>
              </a:rPr>
              <a:t>папке слишком много документов, и </a:t>
            </a:r>
            <a:r>
              <a:rPr dirty="0" sz="900" i="1">
                <a:latin typeface="Verdana"/>
                <a:cs typeface="Verdana"/>
              </a:rPr>
              <a:t>они </a:t>
            </a:r>
            <a:r>
              <a:rPr dirty="0" sz="900" spc="-5" i="1">
                <a:latin typeface="Verdana"/>
                <a:cs typeface="Verdana"/>
              </a:rPr>
              <a:t>не помещаются на одной странице, Вы  </a:t>
            </a:r>
            <a:r>
              <a:rPr dirty="0" sz="900" spc="-5" i="1">
                <a:latin typeface="Verdana"/>
                <a:cs typeface="Verdana"/>
              </a:rPr>
              <a:t>можете воспользоваться пейджингом в нижней </a:t>
            </a:r>
            <a:r>
              <a:rPr dirty="0" sz="900" i="1">
                <a:latin typeface="Verdana"/>
                <a:cs typeface="Verdana"/>
              </a:rPr>
              <a:t>панели </a:t>
            </a:r>
            <a:r>
              <a:rPr dirty="0" sz="900" spc="-5" i="1">
                <a:latin typeface="Verdana"/>
                <a:cs typeface="Verdana"/>
              </a:rPr>
              <a:t>окна</a:t>
            </a:r>
            <a:r>
              <a:rPr dirty="0" sz="9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«Документы».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14" y="8887445"/>
            <a:ext cx="5965825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6239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37. Нижняя панель в окне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«Документы».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i="1">
                <a:latin typeface="Verdana"/>
                <a:cs typeface="Verdana"/>
              </a:rPr>
              <a:t>Для </a:t>
            </a:r>
            <a:r>
              <a:rPr dirty="0" sz="900" spc="-5" i="1">
                <a:latin typeface="Verdana"/>
                <a:cs typeface="Verdana"/>
              </a:rPr>
              <a:t>перелистывания страниц нажимайте на стрелочки или </a:t>
            </a:r>
            <a:r>
              <a:rPr dirty="0" sz="900" i="1">
                <a:latin typeface="Verdana"/>
                <a:cs typeface="Verdana"/>
              </a:rPr>
              <a:t>введите </a:t>
            </a:r>
            <a:r>
              <a:rPr dirty="0" sz="900" spc="-5" i="1">
                <a:latin typeface="Verdana"/>
                <a:cs typeface="Verdana"/>
              </a:rPr>
              <a:t>номер страницы. Можно  </a:t>
            </a:r>
            <a:r>
              <a:rPr dirty="0" sz="900" spc="-5" i="1">
                <a:latin typeface="Verdana"/>
                <a:cs typeface="Verdana"/>
              </a:rPr>
              <a:t>поменять количество </a:t>
            </a:r>
            <a:r>
              <a:rPr dirty="0" sz="900" i="1">
                <a:latin typeface="Verdana"/>
                <a:cs typeface="Verdana"/>
              </a:rPr>
              <a:t>выводимых </a:t>
            </a:r>
            <a:r>
              <a:rPr dirty="0" sz="900" spc="-5" i="1">
                <a:latin typeface="Verdana"/>
                <a:cs typeface="Verdana"/>
              </a:rPr>
              <a:t>документов на одной странице (10, 20, 50 и</a:t>
            </a:r>
            <a:r>
              <a:rPr dirty="0" sz="900" spc="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100).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2090938"/>
            <a:ext cx="5940552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0516" y="8470386"/>
            <a:ext cx="5928360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482578"/>
            <a:ext cx="5969000" cy="267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2" marL="436245" indent="-42418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36880" algn="l"/>
              </a:tabLst>
            </a:pPr>
            <a:r>
              <a:rPr dirty="0" sz="1200" spc="-5" b="1">
                <a:latin typeface="Arial"/>
                <a:cs typeface="Arial"/>
              </a:rPr>
              <a:t>Просмотр и редактирование дополнительной информации о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документе</a:t>
            </a:r>
            <a:endParaRPr sz="1200">
              <a:latin typeface="Arial"/>
              <a:cs typeface="Arial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110"/>
              </a:spcBef>
            </a:pPr>
            <a:r>
              <a:rPr dirty="0" sz="900" spc="-5">
                <a:latin typeface="Verdana"/>
                <a:cs typeface="Verdana"/>
              </a:rPr>
              <a:t>При добавлении документы сопровождаются кратким описанием их параметров – атрибутами:  Имя документа, Имя </a:t>
            </a:r>
            <a:r>
              <a:rPr dirty="0" sz="900">
                <a:latin typeface="Verdana"/>
                <a:cs typeface="Verdana"/>
              </a:rPr>
              <a:t>исходного </a:t>
            </a:r>
            <a:r>
              <a:rPr dirty="0" sz="900" spc="-5">
                <a:latin typeface="Verdana"/>
                <a:cs typeface="Verdana"/>
              </a:rPr>
              <a:t>файла, Размер текста, Тип документа, </a:t>
            </a:r>
            <a:r>
              <a:rPr dirty="0" sz="900">
                <a:latin typeface="Verdana"/>
                <a:cs typeface="Verdana"/>
              </a:rPr>
              <a:t>Символов </a:t>
            </a:r>
            <a:r>
              <a:rPr dirty="0" sz="900" spc="-5">
                <a:latin typeface="Verdana"/>
                <a:cs typeface="Verdana"/>
              </a:rPr>
              <a:t>в тексте, </a:t>
            </a:r>
            <a:r>
              <a:rPr dirty="0" sz="900">
                <a:latin typeface="Verdana"/>
                <a:cs typeface="Verdana"/>
              </a:rPr>
              <a:t>Слов </a:t>
            </a:r>
            <a:r>
              <a:rPr dirty="0" sz="900" spc="-5">
                <a:latin typeface="Verdana"/>
                <a:cs typeface="Verdana"/>
              </a:rPr>
              <a:t>в  тексте, Число предложений, а также дополнительные атрибуты – Комментарий и Тип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Дополнительные атрибуты (Комментарий и Тип документа) являются не обязательными для  </a:t>
            </a:r>
            <a:r>
              <a:rPr dirty="0" sz="900">
                <a:latin typeface="Verdana"/>
                <a:cs typeface="Verdana"/>
              </a:rPr>
              <a:t>заполнения, </a:t>
            </a:r>
            <a:r>
              <a:rPr dirty="0" sz="900" spc="-5">
                <a:latin typeface="Verdana"/>
                <a:cs typeface="Verdana"/>
              </a:rPr>
              <a:t>Вы можете редактировать их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оставлять не заполненными по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собственному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100"/>
              </a:lnSpc>
              <a:spcBef>
                <a:spcPts val="15"/>
              </a:spcBef>
            </a:pPr>
            <a:r>
              <a:rPr dirty="0" sz="900">
                <a:latin typeface="Verdana"/>
                <a:cs typeface="Verdana"/>
              </a:rPr>
              <a:t>желанию, </a:t>
            </a:r>
            <a:r>
              <a:rPr dirty="0" sz="900" spc="-5">
                <a:latin typeface="Verdana"/>
                <a:cs typeface="Verdana"/>
              </a:rPr>
              <a:t>также не обязательно вводить название документа, но тогда в качестве названия будет  использовано имя файла как значение по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умолчанию.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Вы можете редактировать дополнительные атрибуты не только при добавлении, но и в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панели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«Документы» уже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добавления документа в кабинет.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просмотра параметров </a:t>
            </a:r>
            <a:r>
              <a:rPr dirty="0" sz="900">
                <a:latin typeface="Verdana"/>
                <a:cs typeface="Verdana"/>
              </a:rPr>
              <a:t>или  </a:t>
            </a:r>
            <a:r>
              <a:rPr dirty="0" sz="900" spc="-5">
                <a:latin typeface="Verdana"/>
                <a:cs typeface="Verdana"/>
              </a:rPr>
              <a:t>изменения 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дополнительных 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параметров </a:t>
            </a:r>
            <a:r>
              <a:rPr dirty="0" sz="900" spc="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 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необходимо </a:t>
            </a:r>
            <a:r>
              <a:rPr dirty="0" sz="900" spc="1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предварительно 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открыть </a:t>
            </a:r>
            <a:r>
              <a:rPr dirty="0" sz="900" spc="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 </a:t>
            </a:r>
            <a:r>
              <a:rPr dirty="0" sz="900" spc="1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добавленными Вами документами.</a:t>
            </a:r>
            <a:endParaRPr sz="900">
              <a:latin typeface="Verdana"/>
              <a:cs typeface="Verdana"/>
            </a:endParaRPr>
          </a:p>
          <a:p>
            <a:pPr algn="just" lvl="3" marL="12700" marR="5080" indent="226695">
              <a:lnSpc>
                <a:spcPct val="121100"/>
              </a:lnSpc>
              <a:buAutoNum type="arabicPeriod"/>
              <a:tabLst>
                <a:tab pos="453390" algn="l"/>
              </a:tabLst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просмотра атрибутов необходимо нажать на надпись 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подробнее</a:t>
            </a:r>
            <a:r>
              <a:rPr dirty="0" sz="900" spc="-5">
                <a:latin typeface="Verdana"/>
                <a:cs typeface="Verdana"/>
              </a:rPr>
              <a:t>» в строке с  документом, тогда в строке отобразится весь список параметров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13" y="7706345"/>
            <a:ext cx="5968365" cy="1437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2285" marR="330200" indent="-981710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38. Панель «Документы» с загруженными документами, развернут  просмотр атрибутов одного из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документов.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Если дополнительные параметры не были присвоены документу, то Вы не увидите их при  просмотре параметров.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чтобы скрыть параметры нажмите на надпись 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скрыть</a:t>
            </a:r>
            <a:r>
              <a:rPr dirty="0" sz="900" spc="-5">
                <a:latin typeface="Verdana"/>
                <a:cs typeface="Verdana"/>
              </a:rPr>
              <a:t>», тогда строка с документом  </a:t>
            </a:r>
            <a:r>
              <a:rPr dirty="0" sz="900">
                <a:latin typeface="Verdana"/>
                <a:cs typeface="Verdana"/>
              </a:rPr>
              <a:t>придет </a:t>
            </a:r>
            <a:r>
              <a:rPr dirty="0" sz="900" spc="-5">
                <a:latin typeface="Verdana"/>
                <a:cs typeface="Verdana"/>
              </a:rPr>
              <a:t>к первоначальному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виду.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2.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редактирования атрибутов необходимо нажать на пункт 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редактировать</a:t>
            </a:r>
            <a:r>
              <a:rPr dirty="0" sz="900" spc="-5">
                <a:latin typeface="Verdana"/>
                <a:cs typeface="Verdana"/>
              </a:rPr>
              <a:t>», тогда  откроется окно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редактирования.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516" y="3339094"/>
            <a:ext cx="5940552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6" y="2962133"/>
            <a:ext cx="5968365" cy="190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2753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39. Окно редактирования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атрибутов.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данном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окне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сможете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повторно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присвоить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атрибуты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документу,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также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как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добавлении  документа атрибуты являются не обязательными для заполнения. Здесь Вы можете указать </a:t>
            </a:r>
            <a:r>
              <a:rPr dirty="0" sz="900">
                <a:latin typeface="Verdana"/>
                <a:cs typeface="Verdana"/>
              </a:rPr>
              <a:t>один  </a:t>
            </a:r>
            <a:r>
              <a:rPr dirty="0" sz="900" spc="-5">
                <a:latin typeface="Verdana"/>
                <a:cs typeface="Verdana"/>
              </a:rPr>
              <a:t>из предложенных типов документа, а также изменить название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документа.</a:t>
            </a:r>
            <a:endParaRPr sz="900">
              <a:latin typeface="Verdana"/>
              <a:cs typeface="Verdana"/>
            </a:endParaRPr>
          </a:p>
          <a:p>
            <a:pPr algn="just"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3.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Помимо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атрибутов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Вас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доступен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просмотр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текста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документа.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просмотра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текста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5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нажмите на надпись 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читать</a:t>
            </a:r>
            <a:r>
              <a:rPr dirty="0" sz="900" spc="-5">
                <a:latin typeface="Verdana"/>
                <a:cs typeface="Verdana"/>
              </a:rPr>
              <a:t>» в раскрытом </a:t>
            </a:r>
            <a:r>
              <a:rPr dirty="0" sz="900">
                <a:latin typeface="Verdana"/>
                <a:cs typeface="Verdana"/>
              </a:rPr>
              <a:t>поле </a:t>
            </a:r>
            <a:r>
              <a:rPr dirty="0" sz="900" spc="-5">
                <a:latin typeface="Verdana"/>
                <a:cs typeface="Verdana"/>
              </a:rPr>
              <a:t>с дополнительной информацией о документе.  После этого откроется страница просмотра текста документа. В </a:t>
            </a:r>
            <a:r>
              <a:rPr dirty="0" sz="900">
                <a:latin typeface="Verdana"/>
                <a:cs typeface="Verdana"/>
              </a:rPr>
              <a:t>левой </a:t>
            </a:r>
            <a:r>
              <a:rPr dirty="0" sz="900" spc="-5">
                <a:latin typeface="Verdana"/>
                <a:cs typeface="Verdana"/>
              </a:rPr>
              <a:t>части страницы размещена  </a:t>
            </a:r>
            <a:r>
              <a:rPr dirty="0" sz="900">
                <a:latin typeface="Verdana"/>
                <a:cs typeface="Verdana"/>
              </a:rPr>
              <a:t>панель </a:t>
            </a:r>
            <a:r>
              <a:rPr dirty="0" sz="900" spc="-5">
                <a:latin typeface="Verdana"/>
                <a:cs typeface="Verdana"/>
              </a:rPr>
              <a:t>«Атрибуты», в ней размещена вся информация о документе, имеющаяся в системе.  Дополнительно  в  панели  «Атрибуты»  можно  отредактировать,  для  этого  нажмите  на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надпись</a:t>
            </a:r>
            <a:endParaRPr sz="900">
              <a:latin typeface="Verdana"/>
              <a:cs typeface="Verdana"/>
            </a:endParaRPr>
          </a:p>
          <a:p>
            <a:pPr algn="just" marL="12700" marR="6350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редактировать</a:t>
            </a:r>
            <a:r>
              <a:rPr dirty="0" sz="900" spc="-5">
                <a:latin typeface="Verdana"/>
                <a:cs typeface="Verdana"/>
              </a:rPr>
              <a:t>». При просмотре текста используйте кнопки навигации: перелистывание страниц  и отображение всех страниц на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одной.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16" y="7156180"/>
            <a:ext cx="4479290" cy="68707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133600">
              <a:lnSpc>
                <a:spcPct val="100000"/>
              </a:lnSpc>
              <a:spcBef>
                <a:spcPts val="640"/>
              </a:spcBef>
            </a:pPr>
            <a:r>
              <a:rPr dirty="0" sz="900" spc="-5" b="1">
                <a:latin typeface="Verdana"/>
                <a:cs typeface="Verdana"/>
              </a:rPr>
              <a:t>Рис. 40. Документ с атрибутами.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3.5.3. </a:t>
            </a:r>
            <a:r>
              <a:rPr dirty="0" sz="1200" spc="-5" b="1">
                <a:latin typeface="Arial"/>
                <a:cs typeface="Arial"/>
              </a:rPr>
              <a:t>Перемещение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документа</a:t>
            </a:r>
            <a:endParaRPr sz="12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34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перемещения документа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начала отметьте документ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галочкой.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20" y="8546069"/>
            <a:ext cx="5968365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68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41. Строка отмеченного галочкой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825"/>
              </a:spcBef>
            </a:pPr>
            <a:r>
              <a:rPr dirty="0" sz="900" spc="-5">
                <a:latin typeface="Verdana"/>
                <a:cs typeface="Verdana"/>
              </a:rPr>
              <a:t>Затем нажмите на кнопку «Выберите действие», а в открывшемся меню выберите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пункт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«Переместить».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2080" y="887792"/>
            <a:ext cx="5295900" cy="186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80516" y="4882906"/>
            <a:ext cx="5939028" cy="2249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0516" y="8025379"/>
            <a:ext cx="5935980" cy="414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20" y="1971533"/>
            <a:ext cx="5969000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811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42. Выпадающее меню действий с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документами.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Откроется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окно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перемещения,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котором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отображена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структура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папок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навигации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папкам  и </a:t>
            </a:r>
            <a:r>
              <a:rPr dirty="0" sz="900">
                <a:latin typeface="Verdana"/>
                <a:cs typeface="Verdana"/>
              </a:rPr>
              <a:t>выбора </a:t>
            </a:r>
            <a:r>
              <a:rPr dirty="0" sz="900" spc="-5">
                <a:latin typeface="Verdana"/>
                <a:cs typeface="Verdana"/>
              </a:rPr>
              <a:t>папки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назначения.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16" y="4684255"/>
            <a:ext cx="5968365" cy="1810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847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43. Окно перемещения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документа(-ов).</a:t>
            </a:r>
            <a:endParaRPr sz="900">
              <a:latin typeface="Verdana"/>
              <a:cs typeface="Verdana"/>
            </a:endParaRPr>
          </a:p>
          <a:p>
            <a:pPr marL="12700" marR="5080" indent="27114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В дереве папок выберете папку назначения и нажмите «Продолжить», тогда документ  благополучно переместится в другую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папку.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b="1">
                <a:latin typeface="Arial"/>
                <a:cs typeface="Arial"/>
              </a:rPr>
              <a:t>3.5.4. </a:t>
            </a:r>
            <a:r>
              <a:rPr dirty="0" sz="1200" spc="-5" b="1">
                <a:latin typeface="Arial"/>
                <a:cs typeface="Arial"/>
              </a:rPr>
              <a:t>Поиск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документов</a:t>
            </a:r>
            <a:endParaRPr sz="1200">
              <a:latin typeface="Arial"/>
              <a:cs typeface="Arial"/>
            </a:endParaRPr>
          </a:p>
          <a:p>
            <a:pPr marL="12700" marR="5080" indent="226695">
              <a:lnSpc>
                <a:spcPct val="121100"/>
              </a:lnSpc>
              <a:spcBef>
                <a:spcPts val="120"/>
              </a:spcBef>
            </a:pPr>
            <a:r>
              <a:rPr dirty="0" sz="900" spc="-5">
                <a:latin typeface="Verdana"/>
                <a:cs typeface="Verdana"/>
              </a:rPr>
              <a:t>Если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вашем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накопилось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большое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количество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документов,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найти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нужный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  стало трудно, то Вы можете воспользоваться поиском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225"/>
              </a:spcBef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введите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строку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название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полностью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частично,</a:t>
            </a:r>
            <a:endParaRPr sz="900">
              <a:latin typeface="Verdana"/>
              <a:cs typeface="Verdana"/>
            </a:endParaRPr>
          </a:p>
          <a:p>
            <a:pPr marL="12700" marR="6350">
              <a:lnSpc>
                <a:spcPct val="122200"/>
              </a:lnSpc>
              <a:spcBef>
                <a:spcPts val="890"/>
              </a:spcBef>
              <a:tabLst>
                <a:tab pos="4923155" algn="l"/>
              </a:tabLst>
            </a:pPr>
            <a:r>
              <a:rPr dirty="0" sz="900" spc="-5">
                <a:latin typeface="Verdana"/>
                <a:cs typeface="Verdana"/>
              </a:rPr>
              <a:t>а  затем  нажмите  на  </a:t>
            </a:r>
            <a:r>
              <a:rPr dirty="0" sz="900">
                <a:latin typeface="Verdana"/>
                <a:cs typeface="Verdana"/>
              </a:rPr>
              <a:t>кнопку  </a:t>
            </a:r>
            <a:r>
              <a:rPr dirty="0" sz="900" spc="-5">
                <a:latin typeface="Verdana"/>
                <a:cs typeface="Verdana"/>
              </a:rPr>
              <a:t>запуска  поиска  со  значком  в </a:t>
            </a:r>
            <a:r>
              <a:rPr dirty="0" sz="900" spc="2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виде 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лупы	. Строка поиска  расположена в верхней части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«Документы».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11" y="7320772"/>
            <a:ext cx="5967095" cy="107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2247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44. Строка поиска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документов.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После запуска поиска в списке документов будут отображаться найденные документы по всем  папкам </a:t>
            </a:r>
            <a:r>
              <a:rPr dirty="0" sz="900">
                <a:latin typeface="Verdana"/>
                <a:cs typeface="Verdana"/>
              </a:rPr>
              <a:t>вложенным </a:t>
            </a:r>
            <a:r>
              <a:rPr dirty="0" sz="900" spc="-5">
                <a:latin typeface="Verdana"/>
                <a:cs typeface="Verdana"/>
              </a:rPr>
              <a:t>внутри </a:t>
            </a:r>
            <a:r>
              <a:rPr dirty="0" sz="900">
                <a:latin typeface="Verdana"/>
                <a:cs typeface="Verdana"/>
              </a:rPr>
              <a:t>корневой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папки.</a:t>
            </a:r>
            <a:endParaRPr sz="900">
              <a:latin typeface="Verdana"/>
              <a:cs typeface="Verdana"/>
            </a:endParaRPr>
          </a:p>
          <a:p>
            <a:pPr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осуществлять</a:t>
            </a:r>
            <a:r>
              <a:rPr dirty="0" sz="900" spc="1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навигацию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папкам,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оставив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запрос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действии,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тогда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папках</a:t>
            </a:r>
            <a:endParaRPr sz="900">
              <a:latin typeface="Verdana"/>
              <a:cs typeface="Verdana"/>
            </a:endParaRPr>
          </a:p>
          <a:p>
            <a:pPr marL="12700" marR="762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будут </a:t>
            </a:r>
            <a:r>
              <a:rPr dirty="0" sz="900">
                <a:latin typeface="Verdana"/>
                <a:cs typeface="Verdana"/>
              </a:rPr>
              <a:t>видны </a:t>
            </a:r>
            <a:r>
              <a:rPr dirty="0" sz="900" spc="-5">
                <a:latin typeface="Verdana"/>
                <a:cs typeface="Verdana"/>
              </a:rPr>
              <a:t>только документы по запросу. Вполне </a:t>
            </a:r>
            <a:r>
              <a:rPr dirty="0" sz="900">
                <a:latin typeface="Verdana"/>
                <a:cs typeface="Verdana"/>
              </a:rPr>
              <a:t>возможно, </a:t>
            </a:r>
            <a:r>
              <a:rPr dirty="0" sz="900" spc="-5">
                <a:latin typeface="Verdana"/>
                <a:cs typeface="Verdana"/>
              </a:rPr>
              <a:t>что в </a:t>
            </a:r>
            <a:r>
              <a:rPr dirty="0" sz="900">
                <a:latin typeface="Verdana"/>
                <a:cs typeface="Verdana"/>
              </a:rPr>
              <a:t>одной </a:t>
            </a:r>
            <a:r>
              <a:rPr dirty="0" sz="900" spc="-5">
                <a:latin typeface="Verdana"/>
                <a:cs typeface="Verdana"/>
              </a:rPr>
              <a:t>из </a:t>
            </a:r>
            <a:r>
              <a:rPr dirty="0" sz="900">
                <a:latin typeface="Verdana"/>
                <a:cs typeface="Verdana"/>
              </a:rPr>
              <a:t>папок вы </a:t>
            </a:r>
            <a:r>
              <a:rPr dirty="0" sz="900" spc="-5">
                <a:latin typeface="Verdana"/>
                <a:cs typeface="Verdana"/>
              </a:rPr>
              <a:t>увидите  такое сообщение (рис. 45):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8435" y="810778"/>
            <a:ext cx="1351788" cy="104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79292" y="801603"/>
            <a:ext cx="1370330" cy="1065530"/>
          </a:xfrm>
          <a:custGeom>
            <a:avLst/>
            <a:gdLst/>
            <a:ahLst/>
            <a:cxnLst/>
            <a:rect l="l" t="t" r="r" b="b"/>
            <a:pathLst>
              <a:path w="1370329" h="1065530">
                <a:moveTo>
                  <a:pt x="136855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063752"/>
                </a:lnTo>
                <a:lnTo>
                  <a:pt x="3048" y="1065276"/>
                </a:lnTo>
                <a:lnTo>
                  <a:pt x="1368552" y="1065276"/>
                </a:lnTo>
                <a:lnTo>
                  <a:pt x="1370076" y="1063752"/>
                </a:lnTo>
                <a:lnTo>
                  <a:pt x="1370076" y="1060704"/>
                </a:lnTo>
                <a:lnTo>
                  <a:pt x="9144" y="1060704"/>
                </a:lnTo>
                <a:lnTo>
                  <a:pt x="4572" y="1056132"/>
                </a:lnTo>
                <a:lnTo>
                  <a:pt x="9144" y="1056132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370076" y="4572"/>
                </a:lnTo>
                <a:lnTo>
                  <a:pt x="1370076" y="3048"/>
                </a:lnTo>
                <a:lnTo>
                  <a:pt x="1368552" y="0"/>
                </a:lnTo>
                <a:close/>
              </a:path>
              <a:path w="1370329" h="1065530">
                <a:moveTo>
                  <a:pt x="9144" y="1056132"/>
                </a:moveTo>
                <a:lnTo>
                  <a:pt x="4572" y="1056132"/>
                </a:lnTo>
                <a:lnTo>
                  <a:pt x="9144" y="1060704"/>
                </a:lnTo>
                <a:lnTo>
                  <a:pt x="9144" y="1056132"/>
                </a:lnTo>
                <a:close/>
              </a:path>
              <a:path w="1370329" h="1065530">
                <a:moveTo>
                  <a:pt x="1360932" y="1056132"/>
                </a:moveTo>
                <a:lnTo>
                  <a:pt x="9144" y="1056132"/>
                </a:lnTo>
                <a:lnTo>
                  <a:pt x="9144" y="1060704"/>
                </a:lnTo>
                <a:lnTo>
                  <a:pt x="1360932" y="1060704"/>
                </a:lnTo>
                <a:lnTo>
                  <a:pt x="1360932" y="1056132"/>
                </a:lnTo>
                <a:close/>
              </a:path>
              <a:path w="1370329" h="1065530">
                <a:moveTo>
                  <a:pt x="1360932" y="4572"/>
                </a:moveTo>
                <a:lnTo>
                  <a:pt x="1360932" y="1060704"/>
                </a:lnTo>
                <a:lnTo>
                  <a:pt x="1365504" y="1056132"/>
                </a:lnTo>
                <a:lnTo>
                  <a:pt x="1370076" y="1056132"/>
                </a:lnTo>
                <a:lnTo>
                  <a:pt x="1370076" y="9144"/>
                </a:lnTo>
                <a:lnTo>
                  <a:pt x="1365504" y="9144"/>
                </a:lnTo>
                <a:lnTo>
                  <a:pt x="1360932" y="4572"/>
                </a:lnTo>
                <a:close/>
              </a:path>
              <a:path w="1370329" h="1065530">
                <a:moveTo>
                  <a:pt x="1370076" y="1056132"/>
                </a:moveTo>
                <a:lnTo>
                  <a:pt x="1365504" y="1056132"/>
                </a:lnTo>
                <a:lnTo>
                  <a:pt x="1360932" y="1060704"/>
                </a:lnTo>
                <a:lnTo>
                  <a:pt x="1370076" y="1060704"/>
                </a:lnTo>
                <a:lnTo>
                  <a:pt x="1370076" y="1056132"/>
                </a:lnTo>
                <a:close/>
              </a:path>
              <a:path w="1370329" h="106553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370329" h="1065530">
                <a:moveTo>
                  <a:pt x="136093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360932" y="9144"/>
                </a:lnTo>
                <a:lnTo>
                  <a:pt x="1360932" y="4572"/>
                </a:lnTo>
                <a:close/>
              </a:path>
              <a:path w="1370329" h="1065530">
                <a:moveTo>
                  <a:pt x="1370076" y="4572"/>
                </a:moveTo>
                <a:lnTo>
                  <a:pt x="1360932" y="4572"/>
                </a:lnTo>
                <a:lnTo>
                  <a:pt x="1365504" y="9144"/>
                </a:lnTo>
                <a:lnTo>
                  <a:pt x="1370076" y="9144"/>
                </a:lnTo>
                <a:lnTo>
                  <a:pt x="13700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4248" y="2744734"/>
            <a:ext cx="4133087" cy="183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75104" y="2735559"/>
            <a:ext cx="4151629" cy="1851660"/>
          </a:xfrm>
          <a:custGeom>
            <a:avLst/>
            <a:gdLst/>
            <a:ahLst/>
            <a:cxnLst/>
            <a:rect l="l" t="t" r="r" b="b"/>
            <a:pathLst>
              <a:path w="4151629" h="1851660">
                <a:moveTo>
                  <a:pt x="414985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850136"/>
                </a:lnTo>
                <a:lnTo>
                  <a:pt x="3048" y="1851660"/>
                </a:lnTo>
                <a:lnTo>
                  <a:pt x="4149852" y="1851660"/>
                </a:lnTo>
                <a:lnTo>
                  <a:pt x="4151376" y="1850136"/>
                </a:lnTo>
                <a:lnTo>
                  <a:pt x="4151376" y="1847088"/>
                </a:lnTo>
                <a:lnTo>
                  <a:pt x="9144" y="1847088"/>
                </a:lnTo>
                <a:lnTo>
                  <a:pt x="4572" y="1842516"/>
                </a:lnTo>
                <a:lnTo>
                  <a:pt x="9144" y="1842516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4151376" y="4572"/>
                </a:lnTo>
                <a:lnTo>
                  <a:pt x="4151376" y="3048"/>
                </a:lnTo>
                <a:lnTo>
                  <a:pt x="4149852" y="0"/>
                </a:lnTo>
                <a:close/>
              </a:path>
              <a:path w="4151629" h="1851660">
                <a:moveTo>
                  <a:pt x="9144" y="1842516"/>
                </a:moveTo>
                <a:lnTo>
                  <a:pt x="4572" y="1842516"/>
                </a:lnTo>
                <a:lnTo>
                  <a:pt x="9144" y="1847088"/>
                </a:lnTo>
                <a:lnTo>
                  <a:pt x="9144" y="1842516"/>
                </a:lnTo>
                <a:close/>
              </a:path>
              <a:path w="4151629" h="1851660">
                <a:moveTo>
                  <a:pt x="4142232" y="1842516"/>
                </a:moveTo>
                <a:lnTo>
                  <a:pt x="9144" y="1842516"/>
                </a:lnTo>
                <a:lnTo>
                  <a:pt x="9144" y="1847088"/>
                </a:lnTo>
                <a:lnTo>
                  <a:pt x="4142232" y="1847088"/>
                </a:lnTo>
                <a:lnTo>
                  <a:pt x="4142232" y="1842516"/>
                </a:lnTo>
                <a:close/>
              </a:path>
              <a:path w="4151629" h="1851660">
                <a:moveTo>
                  <a:pt x="4142232" y="4572"/>
                </a:moveTo>
                <a:lnTo>
                  <a:pt x="4142232" y="1847088"/>
                </a:lnTo>
                <a:lnTo>
                  <a:pt x="4146804" y="1842516"/>
                </a:lnTo>
                <a:lnTo>
                  <a:pt x="4151376" y="1842516"/>
                </a:lnTo>
                <a:lnTo>
                  <a:pt x="4151376" y="9144"/>
                </a:lnTo>
                <a:lnTo>
                  <a:pt x="4146804" y="9144"/>
                </a:lnTo>
                <a:lnTo>
                  <a:pt x="4142232" y="4572"/>
                </a:lnTo>
                <a:close/>
              </a:path>
              <a:path w="4151629" h="1851660">
                <a:moveTo>
                  <a:pt x="4151376" y="1842516"/>
                </a:moveTo>
                <a:lnTo>
                  <a:pt x="4146804" y="1842516"/>
                </a:lnTo>
                <a:lnTo>
                  <a:pt x="4142232" y="1847088"/>
                </a:lnTo>
                <a:lnTo>
                  <a:pt x="4151376" y="1847088"/>
                </a:lnTo>
                <a:lnTo>
                  <a:pt x="4151376" y="1842516"/>
                </a:lnTo>
                <a:close/>
              </a:path>
              <a:path w="4151629" h="185166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4151629" h="1851660">
                <a:moveTo>
                  <a:pt x="414223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4142232" y="9144"/>
                </a:lnTo>
                <a:lnTo>
                  <a:pt x="4142232" y="4572"/>
                </a:lnTo>
                <a:close/>
              </a:path>
              <a:path w="4151629" h="1851660">
                <a:moveTo>
                  <a:pt x="4151376" y="4572"/>
                </a:moveTo>
                <a:lnTo>
                  <a:pt x="4142232" y="4572"/>
                </a:lnTo>
                <a:lnTo>
                  <a:pt x="4146804" y="9144"/>
                </a:lnTo>
                <a:lnTo>
                  <a:pt x="4151376" y="9144"/>
                </a:lnTo>
                <a:lnTo>
                  <a:pt x="41513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78423" y="6062482"/>
            <a:ext cx="312420" cy="222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0516" y="6675130"/>
            <a:ext cx="5935980" cy="55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49282" y="2411969"/>
            <a:ext cx="44608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45. Сообщение </a:t>
            </a:r>
            <a:r>
              <a:rPr dirty="0" sz="900" spc="-10" b="1">
                <a:latin typeface="Verdana"/>
                <a:cs typeface="Verdana"/>
              </a:rPr>
              <a:t>об </a:t>
            </a:r>
            <a:r>
              <a:rPr dirty="0" sz="900" spc="-5" b="1">
                <a:latin typeface="Verdana"/>
                <a:cs typeface="Verdana"/>
              </a:rPr>
              <a:t>отсутствии документов по запросу в</a:t>
            </a:r>
            <a:r>
              <a:rPr dirty="0" sz="900" spc="9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папке.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4298" y="2728962"/>
            <a:ext cx="12084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) справа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16" y="2698481"/>
            <a:ext cx="4549140" cy="636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6695">
              <a:lnSpc>
                <a:spcPct val="122200"/>
              </a:lnSpc>
              <a:spcBef>
                <a:spcPts val="10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отмены поискового запроса нажмите на кнопку отмены поиска (  поиска.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Arial"/>
                <a:cs typeface="Arial"/>
              </a:rPr>
              <a:t>3.5.5. </a:t>
            </a:r>
            <a:r>
              <a:rPr dirty="0" sz="1200" spc="-5" b="1">
                <a:latin typeface="Arial"/>
                <a:cs typeface="Arial"/>
              </a:rPr>
              <a:t>Повторная проверка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807" y="3324841"/>
            <a:ext cx="5968365" cy="691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26695">
              <a:lnSpc>
                <a:spcPct val="121500"/>
              </a:lnSpc>
              <a:spcBef>
                <a:spcPts val="95"/>
              </a:spcBef>
            </a:pPr>
            <a:r>
              <a:rPr dirty="0" sz="900" spc="-5">
                <a:latin typeface="Verdana"/>
                <a:cs typeface="Verdana"/>
              </a:rPr>
              <a:t>В случае если Вы хотите проверить документ повторно, с использованием других </a:t>
            </a:r>
            <a:r>
              <a:rPr dirty="0" sz="900">
                <a:latin typeface="Verdana"/>
                <a:cs typeface="Verdana"/>
              </a:rPr>
              <a:t>модулей  </a:t>
            </a:r>
            <a:r>
              <a:rPr dirty="0" sz="900" spc="-5">
                <a:latin typeface="Verdana"/>
                <a:cs typeface="Verdana"/>
              </a:rPr>
              <a:t>поиска, то не обязательно </a:t>
            </a:r>
            <a:r>
              <a:rPr dirty="0" sz="900">
                <a:latin typeface="Verdana"/>
                <a:cs typeface="Verdana"/>
              </a:rPr>
              <a:t>добавлять </a:t>
            </a:r>
            <a:r>
              <a:rPr dirty="0" sz="900" spc="-5">
                <a:latin typeface="Verdana"/>
                <a:cs typeface="Verdana"/>
              </a:rPr>
              <a:t>документ в кабинет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раз. Достаточно его перепроверить, 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необходимо отметить документ галочкой, затем нажать на </a:t>
            </a:r>
            <a:r>
              <a:rPr dirty="0" sz="900">
                <a:latin typeface="Verdana"/>
                <a:cs typeface="Verdana"/>
              </a:rPr>
              <a:t>кнопку </a:t>
            </a:r>
            <a:r>
              <a:rPr dirty="0" sz="900" spc="-5">
                <a:latin typeface="Verdana"/>
                <a:cs typeface="Verdana"/>
              </a:rPr>
              <a:t>«Выберите действие»  и в открывшемся окне выбрать пункт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«Перепроверить».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4884" y="5434059"/>
            <a:ext cx="4777740" cy="40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142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46. Выпадающее меню действий с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документами.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900" spc="-5">
                <a:latin typeface="Verdana"/>
                <a:cs typeface="Verdana"/>
              </a:rPr>
              <a:t>Откроется окно с параметрами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5620" y="8879826"/>
            <a:ext cx="3526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47. Окно отправки документа на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перепроверку.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07591" y="792490"/>
            <a:ext cx="5937504" cy="152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03747" y="2665486"/>
            <a:ext cx="233172" cy="18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92423" y="4216918"/>
            <a:ext cx="1536191" cy="111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83279" y="4207743"/>
            <a:ext cx="1554480" cy="1130935"/>
          </a:xfrm>
          <a:custGeom>
            <a:avLst/>
            <a:gdLst/>
            <a:ahLst/>
            <a:cxnLst/>
            <a:rect l="l" t="t" r="r" b="b"/>
            <a:pathLst>
              <a:path w="1554479" h="1130935">
                <a:moveTo>
                  <a:pt x="155295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129284"/>
                </a:lnTo>
                <a:lnTo>
                  <a:pt x="3048" y="1130808"/>
                </a:lnTo>
                <a:lnTo>
                  <a:pt x="1552956" y="1130808"/>
                </a:lnTo>
                <a:lnTo>
                  <a:pt x="1554480" y="1129284"/>
                </a:lnTo>
                <a:lnTo>
                  <a:pt x="1554480" y="1126236"/>
                </a:lnTo>
                <a:lnTo>
                  <a:pt x="9144" y="1126236"/>
                </a:lnTo>
                <a:lnTo>
                  <a:pt x="4572" y="1121664"/>
                </a:lnTo>
                <a:lnTo>
                  <a:pt x="9144" y="1121664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554480" y="4572"/>
                </a:lnTo>
                <a:lnTo>
                  <a:pt x="1554480" y="3048"/>
                </a:lnTo>
                <a:lnTo>
                  <a:pt x="1552956" y="0"/>
                </a:lnTo>
                <a:close/>
              </a:path>
              <a:path w="1554479" h="1130935">
                <a:moveTo>
                  <a:pt x="9144" y="1121664"/>
                </a:moveTo>
                <a:lnTo>
                  <a:pt x="4572" y="1121664"/>
                </a:lnTo>
                <a:lnTo>
                  <a:pt x="9144" y="1126236"/>
                </a:lnTo>
                <a:lnTo>
                  <a:pt x="9144" y="1121664"/>
                </a:lnTo>
                <a:close/>
              </a:path>
              <a:path w="1554479" h="1130935">
                <a:moveTo>
                  <a:pt x="1545336" y="1121664"/>
                </a:moveTo>
                <a:lnTo>
                  <a:pt x="9144" y="1121664"/>
                </a:lnTo>
                <a:lnTo>
                  <a:pt x="9144" y="1126236"/>
                </a:lnTo>
                <a:lnTo>
                  <a:pt x="1545336" y="1126236"/>
                </a:lnTo>
                <a:lnTo>
                  <a:pt x="1545336" y="1121664"/>
                </a:lnTo>
                <a:close/>
              </a:path>
              <a:path w="1554479" h="1130935">
                <a:moveTo>
                  <a:pt x="1545336" y="4572"/>
                </a:moveTo>
                <a:lnTo>
                  <a:pt x="1545336" y="1126236"/>
                </a:lnTo>
                <a:lnTo>
                  <a:pt x="1549908" y="1121664"/>
                </a:lnTo>
                <a:lnTo>
                  <a:pt x="1554480" y="1121664"/>
                </a:lnTo>
                <a:lnTo>
                  <a:pt x="1554480" y="9144"/>
                </a:lnTo>
                <a:lnTo>
                  <a:pt x="1549908" y="9144"/>
                </a:lnTo>
                <a:lnTo>
                  <a:pt x="1545336" y="4572"/>
                </a:lnTo>
                <a:close/>
              </a:path>
              <a:path w="1554479" h="1130935">
                <a:moveTo>
                  <a:pt x="1554480" y="1121664"/>
                </a:moveTo>
                <a:lnTo>
                  <a:pt x="1549908" y="1121664"/>
                </a:lnTo>
                <a:lnTo>
                  <a:pt x="1545336" y="1126236"/>
                </a:lnTo>
                <a:lnTo>
                  <a:pt x="1554480" y="1126236"/>
                </a:lnTo>
                <a:lnTo>
                  <a:pt x="1554480" y="1121664"/>
                </a:lnTo>
                <a:close/>
              </a:path>
              <a:path w="1554479" h="113093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554479" h="1130935">
                <a:moveTo>
                  <a:pt x="1545336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545336" y="9144"/>
                </a:lnTo>
                <a:lnTo>
                  <a:pt x="1545336" y="4572"/>
                </a:lnTo>
                <a:close/>
              </a:path>
              <a:path w="1554479" h="1130935">
                <a:moveTo>
                  <a:pt x="1554480" y="4572"/>
                </a:moveTo>
                <a:lnTo>
                  <a:pt x="1545336" y="4572"/>
                </a:lnTo>
                <a:lnTo>
                  <a:pt x="1549908" y="9144"/>
                </a:lnTo>
                <a:lnTo>
                  <a:pt x="1554480" y="9144"/>
                </a:lnTo>
                <a:lnTo>
                  <a:pt x="155448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48255" y="6021318"/>
            <a:ext cx="4232148" cy="2766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07" y="482578"/>
            <a:ext cx="5969000" cy="112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700"/>
              </a:lnSpc>
            </a:pPr>
            <a:r>
              <a:rPr dirty="0" sz="900" spc="-5">
                <a:latin typeface="Verdana"/>
                <a:cs typeface="Verdana"/>
              </a:rPr>
              <a:t>В окне Вы можете указать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каких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 нужно произвести перепроверку,  а также указать будет </a:t>
            </a:r>
            <a:r>
              <a:rPr dirty="0" sz="900" spc="5">
                <a:latin typeface="Verdana"/>
                <a:cs typeface="Verdana"/>
              </a:rPr>
              <a:t>ли </a:t>
            </a:r>
            <a:r>
              <a:rPr dirty="0" sz="900" spc="-5">
                <a:latin typeface="Verdana"/>
                <a:cs typeface="Verdana"/>
              </a:rPr>
              <a:t>вскрыт </a:t>
            </a:r>
            <a:r>
              <a:rPr dirty="0" sz="900">
                <a:latin typeface="Verdana"/>
                <a:cs typeface="Verdana"/>
              </a:rPr>
              <a:t>полный </a:t>
            </a:r>
            <a:r>
              <a:rPr dirty="0" sz="900" spc="-5">
                <a:latin typeface="Verdana"/>
                <a:cs typeface="Verdana"/>
              </a:rPr>
              <a:t>отчет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завершению проверки, задав таким образом  параметры проверки.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задания параметров проверки нажмите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«Продолжить».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Рекомендуем не производить повторные проверки по тем же модулям как при предыдущих  проверках,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скорее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всего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таком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случае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идентичен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даст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полезного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05" y="2303765"/>
            <a:ext cx="5968365" cy="236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3164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48. Строка с проверяемым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документом.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Документ отправится на проверку и через </a:t>
            </a:r>
            <a:r>
              <a:rPr dirty="0" sz="900">
                <a:latin typeface="Verdana"/>
                <a:cs typeface="Verdana"/>
              </a:rPr>
              <a:t>некоторое </a:t>
            </a:r>
            <a:r>
              <a:rPr dirty="0" sz="900" spc="-5">
                <a:latin typeface="Verdana"/>
                <a:cs typeface="Verdana"/>
              </a:rPr>
              <a:t>время в строке с документом появятся  результаты, время проверки может зависеть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вашего тарифа. Отправить документ на </a:t>
            </a:r>
            <a:r>
              <a:rPr dirty="0" sz="900">
                <a:latin typeface="Verdana"/>
                <a:cs typeface="Verdana"/>
              </a:rPr>
              <a:t>повторную  </a:t>
            </a:r>
            <a:r>
              <a:rPr dirty="0" sz="900" spc="-5">
                <a:latin typeface="Verdana"/>
                <a:cs typeface="Verdana"/>
              </a:rPr>
              <a:t>проверку, если </a:t>
            </a:r>
            <a:r>
              <a:rPr dirty="0" sz="900">
                <a:latin typeface="Verdana"/>
                <a:cs typeface="Verdana"/>
              </a:rPr>
              <a:t>он еще </a:t>
            </a:r>
            <a:r>
              <a:rPr dirty="0" sz="900" spc="-5">
                <a:latin typeface="Verdana"/>
                <a:cs typeface="Verdana"/>
              </a:rPr>
              <a:t>проверятся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невозможно.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перейдете к отчету, не </a:t>
            </a:r>
            <a:r>
              <a:rPr dirty="0" sz="900">
                <a:latin typeface="Verdana"/>
                <a:cs typeface="Verdana"/>
              </a:rPr>
              <a:t>дожидаясь </a:t>
            </a:r>
            <a:r>
              <a:rPr dirty="0" sz="900" spc="-5">
                <a:latin typeface="Verdana"/>
                <a:cs typeface="Verdana"/>
              </a:rPr>
              <a:t>завершения проверки,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при первой проверке</a:t>
            </a:r>
            <a:endParaRPr sz="900">
              <a:latin typeface="Verdana"/>
              <a:cs typeface="Verdana"/>
            </a:endParaRPr>
          </a:p>
          <a:p>
            <a:pPr algn="just" marL="12700" marR="6350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документа,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увидите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завершенный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отчет,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таком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будут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показаны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результаты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  не по всем коллекциям, которые </a:t>
            </a:r>
            <a:r>
              <a:rPr dirty="0" sz="900">
                <a:latin typeface="Verdana"/>
                <a:cs typeface="Verdana"/>
              </a:rPr>
              <a:t>были </a:t>
            </a:r>
            <a:r>
              <a:rPr dirty="0" sz="900" spc="-5">
                <a:latin typeface="Verdana"/>
                <a:cs typeface="Verdana"/>
              </a:rPr>
              <a:t>указаны при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отправке.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Если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был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отправлен</a:t>
            </a:r>
            <a:r>
              <a:rPr dirty="0" sz="900" spc="1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повторно</a:t>
            </a:r>
            <a:r>
              <a:rPr dirty="0" sz="900" spc="-5">
                <a:latin typeface="Verdana"/>
                <a:cs typeface="Verdana"/>
              </a:rPr>
              <a:t>,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при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переходе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увидите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последний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завершенный отчет (т.е.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предыдущий).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b="1">
                <a:latin typeface="Arial"/>
                <a:cs typeface="Arial"/>
              </a:rPr>
              <a:t>3.5.6. </a:t>
            </a:r>
            <a:r>
              <a:rPr dirty="0" sz="1200" spc="-5" b="1">
                <a:latin typeface="Arial"/>
                <a:cs typeface="Arial"/>
              </a:rPr>
              <a:t>Просмотр </a:t>
            </a:r>
            <a:r>
              <a:rPr dirty="0" sz="1200" spc="-10" b="1">
                <a:latin typeface="Arial"/>
                <a:cs typeface="Arial"/>
              </a:rPr>
              <a:t>текста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документа</a:t>
            </a:r>
            <a:endParaRPr sz="1200">
              <a:latin typeface="Arial"/>
              <a:cs typeface="Arial"/>
            </a:endParaRPr>
          </a:p>
          <a:p>
            <a:pPr algn="just" marL="12700" marR="6350" indent="226695">
              <a:lnSpc>
                <a:spcPct val="121700"/>
              </a:lnSpc>
              <a:spcBef>
                <a:spcPts val="11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просмотра текста </a:t>
            </a:r>
            <a:r>
              <a:rPr dirty="0" sz="900">
                <a:latin typeface="Verdana"/>
                <a:cs typeface="Verdana"/>
              </a:rPr>
              <a:t>необходимо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личном </a:t>
            </a:r>
            <a:r>
              <a:rPr dirty="0" sz="900" spc="-5">
                <a:latin typeface="Verdana"/>
                <a:cs typeface="Verdana"/>
              </a:rPr>
              <a:t>кабинете найти </a:t>
            </a:r>
            <a:r>
              <a:rPr dirty="0" sz="900">
                <a:latin typeface="Verdana"/>
                <a:cs typeface="Verdana"/>
              </a:rPr>
              <a:t>необходимый </a:t>
            </a:r>
            <a:r>
              <a:rPr dirty="0" sz="900" spc="-5">
                <a:latin typeface="Verdana"/>
                <a:cs typeface="Verdana"/>
              </a:rPr>
              <a:t>документ, </a:t>
            </a:r>
            <a:r>
              <a:rPr dirty="0" sz="900">
                <a:latin typeface="Verdana"/>
                <a:cs typeface="Verdana"/>
              </a:rPr>
              <a:t>рядом </a:t>
            </a:r>
            <a:r>
              <a:rPr dirty="0" sz="900" spc="-5">
                <a:latin typeface="Verdana"/>
                <a:cs typeface="Verdana"/>
              </a:rPr>
              <a:t>с  его названием нажать </a:t>
            </a:r>
            <a:r>
              <a:rPr dirty="0" sz="900">
                <a:latin typeface="Verdana"/>
                <a:cs typeface="Verdana"/>
              </a:rPr>
              <a:t>на </a:t>
            </a:r>
            <a:r>
              <a:rPr dirty="0" sz="900" spc="-5">
                <a:latin typeface="Verdana"/>
                <a:cs typeface="Verdana"/>
              </a:rPr>
              <a:t>ссылку «подробнее» и в раскрывшимся списке атрибутов нажать на  ссылку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«читать».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1068" y="1792234"/>
            <a:ext cx="5891826" cy="41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096" y="482578"/>
            <a:ext cx="6012180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441198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4. Профиль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пользователя</a:t>
            </a:r>
            <a:endParaRPr sz="1400">
              <a:latin typeface="Arial"/>
              <a:cs typeface="Arial"/>
            </a:endParaRPr>
          </a:p>
          <a:p>
            <a:pPr marL="58419" marR="5080" indent="226695">
              <a:lnSpc>
                <a:spcPct val="121100"/>
              </a:lnSpc>
              <a:spcBef>
                <a:spcPts val="41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перехода к своему </a:t>
            </a:r>
            <a:r>
              <a:rPr dirty="0" sz="900">
                <a:latin typeface="Verdana"/>
                <a:cs typeface="Verdana"/>
              </a:rPr>
              <a:t>профилю </a:t>
            </a:r>
            <a:r>
              <a:rPr dirty="0" sz="900" spc="-5">
                <a:latin typeface="Verdana"/>
                <a:cs typeface="Verdana"/>
              </a:rPr>
              <a:t>нажмите на иконку «Портрет» в </a:t>
            </a:r>
            <a:r>
              <a:rPr dirty="0" sz="900">
                <a:latin typeface="Verdana"/>
                <a:cs typeface="Verdana"/>
              </a:rPr>
              <a:t>правом </a:t>
            </a:r>
            <a:r>
              <a:rPr dirty="0" sz="900" spc="-5">
                <a:latin typeface="Verdana"/>
                <a:cs typeface="Verdana"/>
              </a:rPr>
              <a:t>верхнем углу и  нажмите на пункт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«Профиль»: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3" y="4027406"/>
            <a:ext cx="5968365" cy="740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119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49. Пункт «Профиль» в </a:t>
            </a:r>
            <a:r>
              <a:rPr dirty="0" sz="900" spc="-10" b="1">
                <a:latin typeface="Verdana"/>
                <a:cs typeface="Verdana"/>
              </a:rPr>
              <a:t>меню</a:t>
            </a:r>
            <a:r>
              <a:rPr dirty="0" sz="900" spc="4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кабинета.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Профиль представляет собой специальный раздел кабинета, в </a:t>
            </a:r>
            <a:r>
              <a:rPr dirty="0" sz="900">
                <a:latin typeface="Verdana"/>
                <a:cs typeface="Verdana"/>
              </a:rPr>
              <a:t>котором </a:t>
            </a:r>
            <a:r>
              <a:rPr dirty="0" sz="900" spc="-5">
                <a:latin typeface="Verdana"/>
                <a:cs typeface="Verdana"/>
              </a:rPr>
              <a:t>Вы можете посмотреть  и редактировать учетные и дополнительные данные вашего аккаунта: </a:t>
            </a:r>
            <a:r>
              <a:rPr dirty="0" sz="900">
                <a:latin typeface="Verdana"/>
                <a:cs typeface="Verdana"/>
              </a:rPr>
              <a:t>изменять </a:t>
            </a:r>
            <a:r>
              <a:rPr dirty="0" sz="900" spc="-5">
                <a:latin typeface="Verdana"/>
                <a:cs typeface="Verdana"/>
              </a:rPr>
              <a:t>почту и </a:t>
            </a:r>
            <a:r>
              <a:rPr dirty="0" sz="900">
                <a:latin typeface="Verdana"/>
                <a:cs typeface="Verdana"/>
              </a:rPr>
              <a:t>пароль,  </a:t>
            </a:r>
            <a:r>
              <a:rPr dirty="0" sz="900" spc="-5">
                <a:latin typeface="Verdana"/>
                <a:cs typeface="Verdana"/>
              </a:rPr>
              <a:t>прикреплять аккаунт к </a:t>
            </a:r>
            <a:r>
              <a:rPr dirty="0" sz="900">
                <a:latin typeface="Verdana"/>
                <a:cs typeface="Verdana"/>
              </a:rPr>
              <a:t>социальным </a:t>
            </a:r>
            <a:r>
              <a:rPr dirty="0" sz="900" spc="-5">
                <a:latin typeface="Verdana"/>
                <a:cs typeface="Verdana"/>
              </a:rPr>
              <a:t>сетям, добавлять фото, указывать ФИО и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псевдоним.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21" y="8175737"/>
            <a:ext cx="5967095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087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50. Страница одного из разделов кабинета – «Профиль</a:t>
            </a:r>
            <a:r>
              <a:rPr dirty="0" sz="900" spc="6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пользователя».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825"/>
              </a:spcBef>
            </a:pPr>
            <a:r>
              <a:rPr dirty="0" sz="900" spc="-5">
                <a:latin typeface="Verdana"/>
                <a:cs typeface="Verdana"/>
              </a:rPr>
              <a:t>Дополнительно, рядом с разделом «Мой профиль», ниже на странице располагаются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вкладки:</a:t>
            </a:r>
            <a:endParaRPr sz="900">
              <a:latin typeface="Verdana"/>
              <a:cs typeface="Verdana"/>
            </a:endParaRPr>
          </a:p>
          <a:p>
            <a:pPr marL="69659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dirty="0" sz="900" spc="-5">
                <a:latin typeface="Verdana"/>
                <a:cs typeface="Verdana"/>
              </a:rPr>
              <a:t>Обращение в службу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поддержки;</a:t>
            </a:r>
            <a:endParaRPr sz="900">
              <a:latin typeface="Verdana"/>
              <a:cs typeface="Verdana"/>
            </a:endParaRPr>
          </a:p>
          <a:p>
            <a:pPr marL="69659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dirty="0" sz="900" spc="-5">
                <a:latin typeface="Verdana"/>
                <a:cs typeface="Verdana"/>
              </a:rPr>
              <a:t>Добавление сайта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проверки.</a:t>
            </a:r>
            <a:endParaRPr sz="900">
              <a:latin typeface="Verdana"/>
              <a:cs typeface="Verdana"/>
            </a:endParaRPr>
          </a:p>
          <a:p>
            <a:pPr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названию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легко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определите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назначение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этих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дополнительных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вкладок.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воспользоваться ими нажмите на надпись на вкладке, тогда </a:t>
            </a:r>
            <a:r>
              <a:rPr dirty="0" sz="900">
                <a:latin typeface="Verdana"/>
                <a:cs typeface="Verdana"/>
              </a:rPr>
              <a:t>вкладка </a:t>
            </a:r>
            <a:r>
              <a:rPr dirty="0" sz="900" spc="-5">
                <a:latin typeface="Verdana"/>
                <a:cs typeface="Verdana"/>
              </a:rPr>
              <a:t>со всем содержимым  раздвинется.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удобства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можете опять свернуть вкладку, нажав на </a:t>
            </a:r>
            <a:r>
              <a:rPr dirty="0" sz="900">
                <a:latin typeface="Verdana"/>
                <a:cs typeface="Verdana"/>
              </a:rPr>
              <a:t>надпись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повторно.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88435" y="1572778"/>
            <a:ext cx="1342643" cy="2353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0516" y="4782306"/>
            <a:ext cx="5939028" cy="329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188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4.1. </a:t>
            </a:r>
            <a:r>
              <a:rPr dirty="0" sz="1200" spc="-10" b="1">
                <a:latin typeface="Arial"/>
                <a:cs typeface="Arial"/>
              </a:rPr>
              <a:t>Смена </a:t>
            </a:r>
            <a:r>
              <a:rPr dirty="0" sz="1200" spc="-5" b="1">
                <a:latin typeface="Arial"/>
                <a:cs typeface="Arial"/>
              </a:rPr>
              <a:t>почты </a:t>
            </a:r>
            <a:r>
              <a:rPr dirty="0" sz="1200" b="1">
                <a:latin typeface="Arial"/>
                <a:cs typeface="Arial"/>
              </a:rPr>
              <a:t>(email)</a:t>
            </a:r>
            <a:endParaRPr sz="1200">
              <a:latin typeface="Arial"/>
              <a:cs typeface="Arial"/>
            </a:endParaRPr>
          </a:p>
          <a:p>
            <a:pPr algn="just" marL="65405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смены почты нажмите на надпись «</a:t>
            </a:r>
            <a:r>
              <a:rPr dirty="0" sz="900" spc="-5">
                <a:solidFill>
                  <a:srgbClr val="006FC0"/>
                </a:solidFill>
                <a:latin typeface="Verdana"/>
                <a:cs typeface="Verdana"/>
              </a:rPr>
              <a:t>Редактировать</a:t>
            </a:r>
            <a:r>
              <a:rPr dirty="0" sz="900" spc="-5">
                <a:latin typeface="Verdana"/>
                <a:cs typeface="Verdana"/>
              </a:rPr>
              <a:t>» в конце строки Email. Откроется поле  </a:t>
            </a:r>
            <a:r>
              <a:rPr dirty="0" sz="900">
                <a:latin typeface="Verdana"/>
                <a:cs typeface="Verdana"/>
              </a:rPr>
              <a:t>для ввода </a:t>
            </a:r>
            <a:r>
              <a:rPr dirty="0" sz="900" spc="-5">
                <a:latin typeface="Verdana"/>
                <a:cs typeface="Verdana"/>
              </a:rPr>
              <a:t>новой почты. Введите почту, которую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хотели бы использовать </a:t>
            </a:r>
            <a:r>
              <a:rPr dirty="0" sz="900">
                <a:latin typeface="Verdana"/>
                <a:cs typeface="Verdana"/>
              </a:rPr>
              <a:t>для своей </a:t>
            </a:r>
            <a:r>
              <a:rPr dirty="0" sz="900" spc="-5">
                <a:latin typeface="Verdana"/>
                <a:cs typeface="Verdana"/>
              </a:rPr>
              <a:t>учетной  записи в нашем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сервисе.</a:t>
            </a:r>
            <a:endParaRPr sz="900">
              <a:latin typeface="Verdana"/>
              <a:cs typeface="Verdana"/>
            </a:endParaRPr>
          </a:p>
          <a:p>
            <a:pPr algn="just" marL="65405" marR="5080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Указанная в </a:t>
            </a:r>
            <a:r>
              <a:rPr dirty="0" sz="900" i="1">
                <a:latin typeface="Verdana"/>
                <a:cs typeface="Verdana"/>
              </a:rPr>
              <a:t>вашем </a:t>
            </a:r>
            <a:r>
              <a:rPr dirty="0" sz="900" spc="-5" i="1">
                <a:latin typeface="Verdana"/>
                <a:cs typeface="Verdana"/>
              </a:rPr>
              <a:t>профиле почта может использоваться </a:t>
            </a:r>
            <a:r>
              <a:rPr dirty="0" sz="900" i="1">
                <a:latin typeface="Verdana"/>
                <a:cs typeface="Verdana"/>
              </a:rPr>
              <a:t>для </a:t>
            </a:r>
            <a:r>
              <a:rPr dirty="0" sz="900" spc="-5" i="1">
                <a:latin typeface="Verdana"/>
                <a:cs typeface="Verdana"/>
              </a:rPr>
              <a:t>восстановления доступа в </a:t>
            </a:r>
            <a:r>
              <a:rPr dirty="0" sz="900" i="1">
                <a:latin typeface="Verdana"/>
                <a:cs typeface="Verdana"/>
              </a:rPr>
              <a:t>ваш  </a:t>
            </a:r>
            <a:r>
              <a:rPr dirty="0" sz="900" spc="-5" i="1">
                <a:latin typeface="Verdana"/>
                <a:cs typeface="Verdana"/>
              </a:rPr>
              <a:t>кабинет, поэтому ни в </a:t>
            </a:r>
            <a:r>
              <a:rPr dirty="0" sz="900" i="1">
                <a:latin typeface="Verdana"/>
                <a:cs typeface="Verdana"/>
              </a:rPr>
              <a:t>коем </a:t>
            </a:r>
            <a:r>
              <a:rPr dirty="0" sz="900" spc="-5" i="1">
                <a:latin typeface="Verdana"/>
                <a:cs typeface="Verdana"/>
              </a:rPr>
              <a:t>случае не </a:t>
            </a:r>
            <a:r>
              <a:rPr dirty="0" sz="900" i="1">
                <a:latin typeface="Verdana"/>
                <a:cs typeface="Verdana"/>
              </a:rPr>
              <a:t>стоит прикреплять </a:t>
            </a:r>
            <a:r>
              <a:rPr dirty="0" sz="900" spc="-5" i="1">
                <a:latin typeface="Verdana"/>
                <a:cs typeface="Verdana"/>
              </a:rPr>
              <a:t>адрес почты, в случае если</a:t>
            </a:r>
            <a:r>
              <a:rPr dirty="0" sz="900" spc="1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электронный</a:t>
            </a:r>
            <a:endParaRPr sz="900">
              <a:latin typeface="Verdana"/>
              <a:cs typeface="Verdana"/>
            </a:endParaRPr>
          </a:p>
          <a:p>
            <a:pPr algn="just" marL="65405">
              <a:lnSpc>
                <a:spcPct val="100000"/>
              </a:lnSpc>
              <a:spcBef>
                <a:spcPts val="240"/>
              </a:spcBef>
            </a:pPr>
            <a:r>
              <a:rPr dirty="0" sz="900" i="1">
                <a:latin typeface="Verdana"/>
                <a:cs typeface="Verdana"/>
              </a:rPr>
              <a:t>ящик </a:t>
            </a:r>
            <a:r>
              <a:rPr dirty="0" sz="900" spc="-5" i="1">
                <a:latin typeface="Verdana"/>
                <a:cs typeface="Verdana"/>
              </a:rPr>
              <a:t>по этому адресу </a:t>
            </a:r>
            <a:r>
              <a:rPr dirty="0" sz="900" i="1">
                <a:latin typeface="Verdana"/>
                <a:cs typeface="Verdana"/>
              </a:rPr>
              <a:t>принадлежит </a:t>
            </a:r>
            <a:r>
              <a:rPr dirty="0" sz="900" spc="-5" i="1">
                <a:latin typeface="Verdana"/>
                <a:cs typeface="Verdana"/>
              </a:rPr>
              <a:t>не Вам или в случае если Вы утратили </a:t>
            </a:r>
            <a:r>
              <a:rPr dirty="0" sz="900" i="1">
                <a:latin typeface="Verdana"/>
                <a:cs typeface="Verdana"/>
              </a:rPr>
              <a:t>доступ </a:t>
            </a:r>
            <a:r>
              <a:rPr dirty="0" sz="900" spc="-5" i="1">
                <a:latin typeface="Verdana"/>
                <a:cs typeface="Verdana"/>
              </a:rPr>
              <a:t>к</a:t>
            </a:r>
            <a:r>
              <a:rPr dirty="0" sz="900" spc="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нему.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Введите </a:t>
            </a:r>
            <a:r>
              <a:rPr dirty="0" sz="900">
                <a:latin typeface="Verdana"/>
                <a:cs typeface="Verdana"/>
              </a:rPr>
              <a:t>ваш </a:t>
            </a:r>
            <a:r>
              <a:rPr dirty="0" sz="900" spc="-5">
                <a:latin typeface="Verdana"/>
                <a:cs typeface="Verdana"/>
              </a:rPr>
              <a:t>текущий </a:t>
            </a:r>
            <a:r>
              <a:rPr dirty="0" sz="900">
                <a:latin typeface="Verdana"/>
                <a:cs typeface="Verdana"/>
              </a:rPr>
              <a:t>пароль </a:t>
            </a:r>
            <a:r>
              <a:rPr dirty="0" sz="900" spc="-5">
                <a:latin typeface="Verdana"/>
                <a:cs typeface="Verdana"/>
              </a:rPr>
              <a:t>и </a:t>
            </a:r>
            <a:r>
              <a:rPr dirty="0" sz="900">
                <a:latin typeface="Verdana"/>
                <a:cs typeface="Verdana"/>
              </a:rPr>
              <a:t>ваш новый </a:t>
            </a:r>
            <a:r>
              <a:rPr dirty="0" sz="900" spc="-5">
                <a:latin typeface="Verdana"/>
                <a:cs typeface="Verdana"/>
              </a:rPr>
              <a:t>адрес электронной почты и нажмите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6540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«Изменить».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5" y="5022578"/>
            <a:ext cx="596836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74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51. Ввод нового email на странице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«Профиль».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Нажав кнопку, сайт </a:t>
            </a:r>
            <a:r>
              <a:rPr dirty="0" sz="900">
                <a:latin typeface="Verdana"/>
                <a:cs typeface="Verdana"/>
              </a:rPr>
              <a:t>покажет </a:t>
            </a:r>
            <a:r>
              <a:rPr dirty="0" sz="900" spc="-5">
                <a:latin typeface="Verdana"/>
                <a:cs typeface="Verdana"/>
              </a:rPr>
              <a:t>сообщение: «На новую почту </a:t>
            </a:r>
            <a:r>
              <a:rPr dirty="0" sz="900">
                <a:latin typeface="Verdana"/>
                <a:cs typeface="Verdana"/>
              </a:rPr>
              <a:t>выслана </a:t>
            </a:r>
            <a:r>
              <a:rPr dirty="0" sz="900" spc="-5">
                <a:latin typeface="Verdana"/>
                <a:cs typeface="Verdana"/>
              </a:rPr>
              <a:t>ссылка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подтверждения  смены почты».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Теперь зайдите в </a:t>
            </a:r>
            <a:r>
              <a:rPr dirty="0" sz="900">
                <a:latin typeface="Verdana"/>
                <a:cs typeface="Verdana"/>
              </a:rPr>
              <a:t>свой почтовый </a:t>
            </a:r>
            <a:r>
              <a:rPr dirty="0" sz="900" spc="-5">
                <a:latin typeface="Verdana"/>
                <a:cs typeface="Verdana"/>
              </a:rPr>
              <a:t>ящик, </a:t>
            </a:r>
            <a:r>
              <a:rPr dirty="0" sz="900">
                <a:latin typeface="Verdana"/>
                <a:cs typeface="Verdana"/>
              </a:rPr>
              <a:t>адрес которого </a:t>
            </a:r>
            <a:r>
              <a:rPr dirty="0" sz="900" spc="-5">
                <a:latin typeface="Verdana"/>
                <a:cs typeface="Verdana"/>
              </a:rPr>
              <a:t>Вы указали в качестве нового email, а  затем перейдите по ссылке в письме (рис.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52).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32" y="7162276"/>
            <a:ext cx="5968365" cy="157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573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52. Письмо, пришедшее с сайта сервиса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Антиплагиат.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Таким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образом,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перейдя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ссылке,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которая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пришла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Вам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почту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подтверждаете,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Вас  есть доступ к указанной почте. Сразу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перехода по ссылке, регистрация изменения </a:t>
            </a:r>
            <a:r>
              <a:rPr dirty="0" sz="900">
                <a:latin typeface="Verdana"/>
                <a:cs typeface="Verdana"/>
              </a:rPr>
              <a:t>вашей  </a:t>
            </a:r>
            <a:r>
              <a:rPr dirty="0" sz="900" spc="-5">
                <a:latin typeface="Verdana"/>
                <a:cs typeface="Verdana"/>
              </a:rPr>
              <a:t>новой почты завершается.</a:t>
            </a:r>
            <a:endParaRPr sz="900">
              <a:latin typeface="Verdana"/>
              <a:cs typeface="Verdana"/>
            </a:endParaRPr>
          </a:p>
          <a:p>
            <a:pPr algn="just"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завершению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изменения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почты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получите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сообщение: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«Почта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успешно</a:t>
            </a:r>
            <a:r>
              <a:rPr dirty="0" sz="900" spc="1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изменена,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5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пожалуйста, </a:t>
            </a:r>
            <a:r>
              <a:rPr dirty="0" sz="900">
                <a:latin typeface="Verdana"/>
                <a:cs typeface="Verdana"/>
              </a:rPr>
              <a:t>войдите </a:t>
            </a:r>
            <a:r>
              <a:rPr dirty="0" sz="900" spc="-5">
                <a:latin typeface="Verdana"/>
                <a:cs typeface="Verdana"/>
              </a:rPr>
              <a:t>в кабинет с использованием </a:t>
            </a:r>
            <a:r>
              <a:rPr dirty="0" sz="900">
                <a:latin typeface="Verdana"/>
                <a:cs typeface="Verdana"/>
              </a:rPr>
              <a:t>новой </a:t>
            </a:r>
            <a:r>
              <a:rPr dirty="0" sz="900" spc="-5">
                <a:latin typeface="Verdana"/>
                <a:cs typeface="Verdana"/>
              </a:rPr>
              <a:t>почты». Теперь Вы можете </a:t>
            </a:r>
            <a:r>
              <a:rPr dirty="0" sz="900">
                <a:latin typeface="Verdana"/>
                <a:cs typeface="Verdana"/>
              </a:rPr>
              <a:t>входить </a:t>
            </a:r>
            <a:r>
              <a:rPr dirty="0" sz="900" spc="-5">
                <a:latin typeface="Verdana"/>
                <a:cs typeface="Verdana"/>
              </a:rPr>
              <a:t>в  кабинет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использованием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новой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почты.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Ваша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старая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почта,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которая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была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указана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ранее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качестве  учетной, забывается на сайте, теперь Вы </a:t>
            </a:r>
            <a:r>
              <a:rPr dirty="0" sz="900">
                <a:latin typeface="Verdana"/>
                <a:cs typeface="Verdana"/>
              </a:rPr>
              <a:t>больше </a:t>
            </a:r>
            <a:r>
              <a:rPr dirty="0" sz="900" spc="-5">
                <a:latin typeface="Verdana"/>
                <a:cs typeface="Verdana"/>
              </a:rPr>
              <a:t>не сможете войти в </a:t>
            </a:r>
            <a:r>
              <a:rPr dirty="0" sz="900">
                <a:latin typeface="Verdana"/>
                <a:cs typeface="Verdana"/>
              </a:rPr>
              <a:t>свой </a:t>
            </a:r>
            <a:r>
              <a:rPr dirty="0" sz="900" spc="-5">
                <a:latin typeface="Verdana"/>
                <a:cs typeface="Verdana"/>
              </a:rPr>
              <a:t>кабинет с её  использованием.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4928" y="2553112"/>
            <a:ext cx="2648319" cy="235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4314" y="6109726"/>
            <a:ext cx="5304342" cy="790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20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3761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16535" indent="-196850">
              <a:lnSpc>
                <a:spcPct val="100000"/>
              </a:lnSpc>
              <a:buAutoNum type="arabicPeriod"/>
              <a:tabLst>
                <a:tab pos="217170" algn="l"/>
              </a:tabLst>
            </a:pPr>
            <a:r>
              <a:rPr dirty="0" sz="1400" spc="-5" b="1">
                <a:latin typeface="Arial"/>
                <a:cs typeface="Arial"/>
              </a:rPr>
              <a:t>Введение</a:t>
            </a:r>
            <a:endParaRPr sz="1400">
              <a:latin typeface="Arial"/>
              <a:cs typeface="Arial"/>
            </a:endParaRPr>
          </a:p>
          <a:p>
            <a:pPr marL="66040" marR="6350" indent="226695">
              <a:lnSpc>
                <a:spcPct val="121100"/>
              </a:lnSpc>
              <a:spcBef>
                <a:spcPts val="415"/>
              </a:spcBef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документе </a:t>
            </a:r>
            <a:r>
              <a:rPr dirty="0" sz="900">
                <a:latin typeface="Verdana"/>
                <a:cs typeface="Verdana"/>
              </a:rPr>
              <a:t>содержится </a:t>
            </a:r>
            <a:r>
              <a:rPr dirty="0" sz="900" spc="-5">
                <a:latin typeface="Verdana"/>
                <a:cs typeface="Verdana"/>
              </a:rPr>
              <a:t>руководство по использованию кабинета персонального  пользователя web-сервиса «Антиплагиат».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Руководство предназначено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ознакомления со средствами работы в нашей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системе.</a:t>
            </a:r>
            <a:endParaRPr sz="900">
              <a:latin typeface="Verdana"/>
              <a:cs typeface="Verdana"/>
            </a:endParaRPr>
          </a:p>
          <a:p>
            <a:pPr lvl="1" marL="749935" marR="5715" indent="-228600">
              <a:lnSpc>
                <a:spcPts val="1320"/>
              </a:lnSpc>
              <a:spcBef>
                <a:spcPts val="7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Загружайте и </a:t>
            </a:r>
            <a:r>
              <a:rPr dirty="0" sz="900">
                <a:latin typeface="Verdana"/>
                <a:cs typeface="Verdana"/>
              </a:rPr>
              <a:t>отправляйте </a:t>
            </a:r>
            <a:r>
              <a:rPr dirty="0" sz="900" spc="-5">
                <a:latin typeface="Verdana"/>
                <a:cs typeface="Verdana"/>
              </a:rPr>
              <a:t>документы на </a:t>
            </a:r>
            <a:r>
              <a:rPr dirty="0" sz="900">
                <a:latin typeface="Verdana"/>
                <a:cs typeface="Verdana"/>
              </a:rPr>
              <a:t>проверку </a:t>
            </a:r>
            <a:r>
              <a:rPr dirty="0" sz="900" spc="-5">
                <a:latin typeface="Verdana"/>
                <a:cs typeface="Verdana"/>
              </a:rPr>
              <a:t>наличия заимствований, получайте  отчеты проверки и общую картину о </a:t>
            </a:r>
            <a:r>
              <a:rPr dirty="0" sz="900">
                <a:latin typeface="Verdana"/>
                <a:cs typeface="Verdana"/>
              </a:rPr>
              <a:t>заимствованиях </a:t>
            </a:r>
            <a:r>
              <a:rPr dirty="0" sz="900" spc="-5">
                <a:latin typeface="Verdana"/>
                <a:cs typeface="Verdana"/>
              </a:rPr>
              <a:t>в документе.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Используйте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дополнительные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модули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получения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более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объективных</a:t>
            </a:r>
            <a:endParaRPr sz="900">
              <a:latin typeface="Verdana"/>
              <a:cs typeface="Verdana"/>
            </a:endParaRPr>
          </a:p>
          <a:p>
            <a:pPr marL="74993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результатов проверки.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Подписывайтесь на тарифы и используйте возможности сервиса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полностью.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Интерпретируйте результаты проверки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редактирования полных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отчетов;</a:t>
            </a:r>
            <a:endParaRPr sz="900">
              <a:latin typeface="Verdana"/>
              <a:cs typeface="Verdana"/>
            </a:endParaRPr>
          </a:p>
          <a:p>
            <a:pPr lvl="1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Сохраняйте и выгружайте результаты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проверки.</a:t>
            </a:r>
            <a:endParaRPr sz="900">
              <a:latin typeface="Verdana"/>
              <a:cs typeface="Verdana"/>
            </a:endParaRPr>
          </a:p>
          <a:p>
            <a:pPr marL="66040" marR="635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Если Вы уже пользовались сервисом «Антиплагиат» </a:t>
            </a:r>
            <a:r>
              <a:rPr dirty="0" sz="900">
                <a:latin typeface="Verdana"/>
                <a:cs typeface="Verdana"/>
              </a:rPr>
              <a:t>предыдущей </a:t>
            </a:r>
            <a:r>
              <a:rPr dirty="0" sz="900" spc="-10">
                <a:latin typeface="Verdana"/>
                <a:cs typeface="Verdana"/>
              </a:rPr>
              <a:t>версии </a:t>
            </a:r>
            <a:r>
              <a:rPr dirty="0" sz="900" spc="-5">
                <a:latin typeface="Verdana"/>
                <a:cs typeface="Verdana"/>
              </a:rPr>
              <a:t>на нашем сайте 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www.antiplagiat.ru</a:t>
            </a:r>
            <a:r>
              <a:rPr dirty="0" sz="900" spc="-5">
                <a:latin typeface="Verdana"/>
                <a:cs typeface="Verdana"/>
                <a:hlinkClick r:id="rId2"/>
              </a:rPr>
              <a:t>,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данное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поможет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быстрее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сориентироваться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новом</a:t>
            </a:r>
            <a:endParaRPr sz="90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интерфейсе и функциях.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Если Вы работаете с сервисом «Антиплагиат» впервые рекомендуем воспользоваться  инструкцией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как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практическим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пособием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сервисом.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Откройте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выполняйте</a:t>
            </a:r>
            <a:endParaRPr sz="900">
              <a:latin typeface="Verdana"/>
              <a:cs typeface="Verdana"/>
            </a:endParaRPr>
          </a:p>
          <a:p>
            <a:pPr marL="66040" marR="698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пошагово действия, описанные в руководстве, для того, чтобы подробно ознакомиться со всеми  инструментами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1.1. </a:t>
            </a:r>
            <a:r>
              <a:rPr dirty="0" sz="1200" spc="-5" b="1">
                <a:latin typeface="Arial"/>
                <a:cs typeface="Arial"/>
              </a:rPr>
              <a:t>Термины и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определения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0516" y="4311375"/>
          <a:ext cx="5946775" cy="4910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1250"/>
                <a:gridCol w="4817745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14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 b="1">
                          <a:latin typeface="Calibri"/>
                          <a:cs typeface="Calibri"/>
                        </a:rPr>
                        <a:t>Термин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 marL="456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 b="1">
                          <a:latin typeface="Calibri"/>
                          <a:cs typeface="Calibri"/>
                        </a:rPr>
                        <a:t>Определение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Сервис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7305">
                        <a:lnSpc>
                          <a:spcPct val="121300"/>
                        </a:lnSpc>
                        <a:spcBef>
                          <a:spcPts val="145"/>
                        </a:spcBef>
                        <a:tabLst>
                          <a:tab pos="601980" algn="l"/>
                          <a:tab pos="1370965" algn="l"/>
                          <a:tab pos="1917064" algn="l"/>
                          <a:tab pos="2136140" algn="l"/>
                          <a:tab pos="2915285" algn="l"/>
                          <a:tab pos="3769995" algn="l"/>
                          <a:tab pos="4726940" algn="l"/>
                        </a:tabLst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800" spc="5"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йн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нс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мент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б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кс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в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ы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д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ок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ум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та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 spc="-20">
                          <a:latin typeface="Verdana"/>
                          <a:cs typeface="Verdana"/>
                        </a:rPr>
                        <a:t>«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Ан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800" spc="5">
                          <a:latin typeface="Verdana"/>
                          <a:cs typeface="Verdana"/>
                        </a:rPr>
                        <a:t>л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800" spc="5">
                          <a:latin typeface="Verdana"/>
                          <a:cs typeface="Verdana"/>
                        </a:rPr>
                        <a:t>г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ат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»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	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 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пользовательским интерфейсом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на</a:t>
                      </a:r>
                      <a:r>
                        <a:rPr dirty="0" sz="8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web-сайте.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17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Заимствование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Фрагмент текста,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в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котором содержится текст или часть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текста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источника.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17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Отчет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Результат проверки текста на наличие заимствований.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5235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Модуль</a:t>
                      </a:r>
                      <a:r>
                        <a:rPr dirty="0" sz="8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поиска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6195" marR="26670">
                        <a:lnSpc>
                          <a:spcPct val="121300"/>
                        </a:lnSpc>
                        <a:spcBef>
                          <a:spcPts val="16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Программный модуль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Системы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«Антиплагиат» реализующий поиск заимствований. 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Модуль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использует поисковый индекс или специальный вычислительный алгоритм для  построения отчетов.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В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системе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может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быть несколько модулей. Модули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могут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отличаться 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по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назначению,</a:t>
                      </a:r>
                      <a:r>
                        <a:rPr dirty="0" sz="8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например: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493395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493395" algn="l"/>
                          <a:tab pos="494030" algn="l"/>
                        </a:tabLst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Модуль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поиска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по</a:t>
                      </a:r>
                      <a:r>
                        <a:rPr dirty="0" sz="8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Интернет;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493395" indent="-229235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Symbol"/>
                        <a:buChar char=""/>
                        <a:tabLst>
                          <a:tab pos="493395" algn="l"/>
                          <a:tab pos="494030" algn="l"/>
                        </a:tabLst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Модуль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поиска корректно оформленных</a:t>
                      </a:r>
                      <a:r>
                        <a:rPr dirty="0" sz="8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цитат;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493395" indent="-2292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493395" algn="l"/>
                          <a:tab pos="494030" algn="l"/>
                        </a:tabLst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Модуль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поиска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РГБ.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algn="just" marL="36195" marR="26670">
                        <a:lnSpc>
                          <a:spcPct val="121300"/>
                        </a:lnSpc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После получения доступа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нескольким модулям поиска предоставляется возможность  строить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как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отдельные отчеты, так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единый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отчет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 всем модулям</a:t>
                      </a:r>
                      <a:r>
                        <a:rPr dirty="0" sz="8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поиска.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algn="just" marL="36195" marR="26670">
                        <a:lnSpc>
                          <a:spcPct val="121300"/>
                        </a:lnSpc>
                        <a:spcBef>
                          <a:spcPts val="15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Использование дополнительных модулей поиска является услугой, предоставляемой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на  платной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основе.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algn="just" marL="36195" marR="26670">
                        <a:lnSpc>
                          <a:spcPct val="121200"/>
                        </a:lnSpc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Некоторые</a:t>
                      </a:r>
                      <a:r>
                        <a:rPr dirty="0" sz="8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модули,</a:t>
                      </a:r>
                      <a:r>
                        <a:rPr dirty="0" sz="8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выполняют</a:t>
                      </a:r>
                      <a:r>
                        <a:rPr dirty="0" sz="8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поиск</a:t>
                      </a:r>
                      <a:r>
                        <a:rPr dirty="0" sz="8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по</a:t>
                      </a:r>
                      <a:r>
                        <a:rPr dirty="0" sz="8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специализированным</a:t>
                      </a:r>
                      <a:r>
                        <a:rPr dirty="0" sz="8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базам</a:t>
                      </a:r>
                      <a:r>
                        <a:rPr dirty="0" sz="8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данных</a:t>
                      </a:r>
                      <a:r>
                        <a:rPr dirty="0" sz="8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со</a:t>
                      </a:r>
                      <a:r>
                        <a:rPr dirty="0" sz="8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слепками  текстов документов-источников, но получение доступа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выбранному модулю поиска не  означает</a:t>
                      </a:r>
                      <a:r>
                        <a:rPr dirty="0" sz="800" spc="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получение</a:t>
                      </a:r>
                      <a:r>
                        <a:rPr dirty="0" sz="80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доступа</a:t>
                      </a:r>
                      <a:r>
                        <a:rPr dirty="0" sz="800" spc="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80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полным</a:t>
                      </a:r>
                      <a:r>
                        <a:rPr dirty="0" sz="80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текстам</a:t>
                      </a:r>
                      <a:r>
                        <a:rPr dirty="0" sz="80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документов,</a:t>
                      </a:r>
                      <a:r>
                        <a:rPr dirty="0" sz="800" spc="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которые</a:t>
                      </a:r>
                      <a:r>
                        <a:rPr dirty="0" sz="80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может</a:t>
                      </a:r>
                      <a:r>
                        <a:rPr dirty="0" sz="800" spc="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найти</a:t>
                      </a:r>
                      <a:r>
                        <a:rPr dirty="0" sz="80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этот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algn="just" marL="36195" marR="26670">
                        <a:lnSpc>
                          <a:spcPct val="121300"/>
                        </a:lnSpc>
                        <a:spcBef>
                          <a:spcPts val="1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модуль.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В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получаемых отчетах будут указаны ссылки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на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документы (их названия также  будут даны),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а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при просмотре текста источника,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в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нем будут приведены совпадающие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 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проверяемым документом фрагменты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небольшие фрагменты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из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источника до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после 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них.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Браузер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6195" marR="27305">
                        <a:lnSpc>
                          <a:spcPct val="121900"/>
                        </a:lnSpc>
                        <a:spcBef>
                          <a:spcPts val="140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Программное обеспечение, позволяющее пользователям просматривать страницы сайтов  интернета,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а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также получать доступ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к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файлам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программному обеспечению, связанным 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с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этими страницами.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marL="36195" marR="292100">
                        <a:lnSpc>
                          <a:spcPct val="121300"/>
                        </a:lnSpc>
                        <a:spcBef>
                          <a:spcPts val="145"/>
                        </a:spcBef>
                      </a:pPr>
                      <a:r>
                        <a:rPr dirty="0" sz="800">
                          <a:latin typeface="Verdana"/>
                          <a:cs typeface="Verdana"/>
                        </a:rPr>
                        <a:t>Оп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р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ац</a:t>
                      </a:r>
                      <a:r>
                        <a:rPr dirty="0" sz="800" spc="-15">
                          <a:latin typeface="Verdana"/>
                          <a:cs typeface="Verdana"/>
                        </a:rPr>
                        <a:t>и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800" spc="-10"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н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а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я 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система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26670">
                        <a:lnSpc>
                          <a:spcPct val="121300"/>
                        </a:lnSpc>
                        <a:spcBef>
                          <a:spcPts val="145"/>
                        </a:spcBef>
                      </a:pPr>
                      <a:r>
                        <a:rPr dirty="0" sz="800" spc="-5">
                          <a:latin typeface="Verdana"/>
                          <a:cs typeface="Verdana"/>
                        </a:rPr>
                        <a:t>Программа, управляющая аппаратными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и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программными средствами компьютера,  которые предназначены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для </a:t>
                      </a:r>
                      <a:r>
                        <a:rPr dirty="0" sz="800" spc="-5">
                          <a:latin typeface="Verdana"/>
                          <a:cs typeface="Verdana"/>
                        </a:rPr>
                        <a:t>выполнения задач пользователя, например, Windows</a:t>
                      </a:r>
                      <a:r>
                        <a:rPr dirty="0" sz="80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Verdana"/>
                          <a:cs typeface="Verdana"/>
                        </a:rPr>
                        <a:t>7.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1046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4.2. </a:t>
            </a:r>
            <a:r>
              <a:rPr dirty="0" sz="1200" spc="-10" b="1">
                <a:latin typeface="Arial"/>
                <a:cs typeface="Arial"/>
              </a:rPr>
              <a:t>Смена </a:t>
            </a:r>
            <a:r>
              <a:rPr dirty="0" sz="1200" spc="-5" b="1">
                <a:latin typeface="Arial"/>
                <a:cs typeface="Arial"/>
              </a:rPr>
              <a:t>пароля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смены пароля нажмите на надпись «</a:t>
            </a:r>
            <a:r>
              <a:rPr dirty="0" sz="900" spc="-5">
                <a:solidFill>
                  <a:srgbClr val="006FC0"/>
                </a:solidFill>
                <a:latin typeface="Verdana"/>
                <a:cs typeface="Verdana"/>
              </a:rPr>
              <a:t>Редактировать</a:t>
            </a:r>
            <a:r>
              <a:rPr dirty="0" sz="900" spc="-5">
                <a:latin typeface="Verdana"/>
                <a:cs typeface="Verdana"/>
              </a:rPr>
              <a:t>» в конце строки </a:t>
            </a:r>
            <a:r>
              <a:rPr dirty="0" sz="900">
                <a:latin typeface="Verdana"/>
                <a:cs typeface="Verdana"/>
              </a:rPr>
              <a:t>Пароль, </a:t>
            </a:r>
            <a:r>
              <a:rPr dirty="0" sz="900" spc="-5">
                <a:latin typeface="Verdana"/>
                <a:cs typeface="Verdana"/>
              </a:rPr>
              <a:t>тогда  откроется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форма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для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смены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пароля.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смены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пароля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потребуется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ввести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свой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старый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пароль,  а затем ввести </a:t>
            </a:r>
            <a:r>
              <a:rPr dirty="0" sz="900">
                <a:latin typeface="Verdana"/>
                <a:cs typeface="Verdana"/>
              </a:rPr>
              <a:t>свой </a:t>
            </a:r>
            <a:r>
              <a:rPr dirty="0" sz="900" spc="-5">
                <a:latin typeface="Verdana"/>
                <a:cs typeface="Verdana"/>
              </a:rPr>
              <a:t>новый </a:t>
            </a:r>
            <a:r>
              <a:rPr dirty="0" sz="900">
                <a:latin typeface="Verdana"/>
                <a:cs typeface="Verdana"/>
              </a:rPr>
              <a:t>пароль </a:t>
            </a:r>
            <a:r>
              <a:rPr dirty="0" sz="900" spc="-5">
                <a:latin typeface="Verdana"/>
                <a:cs typeface="Verdana"/>
              </a:rPr>
              <a:t>в соответствующие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3251689"/>
            <a:ext cx="6021705" cy="2976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1582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53. Форма для смены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10" b="1">
                <a:latin typeface="Verdana"/>
                <a:cs typeface="Verdana"/>
              </a:rPr>
              <a:t>пароля.</a:t>
            </a:r>
            <a:endParaRPr sz="900">
              <a:latin typeface="Verdana"/>
              <a:cs typeface="Verdana"/>
            </a:endParaRPr>
          </a:p>
          <a:p>
            <a:pPr algn="just" marL="66040" marR="5715" indent="226695">
              <a:lnSpc>
                <a:spcPct val="121700"/>
              </a:lnSpc>
              <a:spcBef>
                <a:spcPts val="59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 бы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могли точно убедиться, что правильно ввели новый пароль, если Вы не  уверены, что </a:t>
            </a:r>
            <a:r>
              <a:rPr dirty="0" sz="900">
                <a:latin typeface="Verdana"/>
                <a:cs typeface="Verdana"/>
              </a:rPr>
              <a:t>ввели пароль </a:t>
            </a:r>
            <a:r>
              <a:rPr dirty="0" sz="900" spc="-5">
                <a:latin typeface="Verdana"/>
                <a:cs typeface="Verdana"/>
              </a:rPr>
              <a:t>правильно, поставьте галочку «Показать пароль» и проверьте  корректность </a:t>
            </a:r>
            <a:r>
              <a:rPr dirty="0" sz="900">
                <a:latin typeface="Verdana"/>
                <a:cs typeface="Verdana"/>
              </a:rPr>
              <a:t>ввода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пароля.</a:t>
            </a:r>
            <a:endParaRPr sz="900">
              <a:latin typeface="Verdana"/>
              <a:cs typeface="Verdana"/>
            </a:endParaRPr>
          </a:p>
          <a:p>
            <a:pPr algn="just" marL="66040" marR="5715" indent="226695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Если Вы </a:t>
            </a:r>
            <a:r>
              <a:rPr dirty="0" sz="900">
                <a:latin typeface="Verdana"/>
                <a:cs typeface="Verdana"/>
              </a:rPr>
              <a:t>уверены, </a:t>
            </a:r>
            <a:r>
              <a:rPr dirty="0" sz="900" spc="-5">
                <a:latin typeface="Verdana"/>
                <a:cs typeface="Verdana"/>
              </a:rPr>
              <a:t>что </a:t>
            </a:r>
            <a:r>
              <a:rPr dirty="0" sz="900">
                <a:latin typeface="Verdana"/>
                <a:cs typeface="Verdana"/>
              </a:rPr>
              <a:t>ввели </a:t>
            </a:r>
            <a:r>
              <a:rPr dirty="0" sz="900" spc="-5">
                <a:latin typeface="Verdana"/>
                <a:cs typeface="Verdana"/>
              </a:rPr>
              <a:t>пароль корректно, нажимайте кнопку «Изменить», и Ваш </a:t>
            </a:r>
            <a:r>
              <a:rPr dirty="0" sz="900">
                <a:latin typeface="Verdana"/>
                <a:cs typeface="Verdana"/>
              </a:rPr>
              <a:t>пароль  для </a:t>
            </a:r>
            <a:r>
              <a:rPr dirty="0" sz="900" spc="-5">
                <a:latin typeface="Verdana"/>
                <a:cs typeface="Verdana"/>
              </a:rPr>
              <a:t>доступа в кабинет сервиса Антиплагиат будет изменен на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новый!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145"/>
              </a:spcBef>
            </a:pPr>
            <a:r>
              <a:rPr dirty="0" sz="900" spc="-5" i="1">
                <a:latin typeface="Verdana"/>
                <a:cs typeface="Verdana"/>
              </a:rPr>
              <a:t>Даже если </a:t>
            </a:r>
            <a:r>
              <a:rPr dirty="0" sz="900" i="1">
                <a:latin typeface="Verdana"/>
                <a:cs typeface="Verdana"/>
              </a:rPr>
              <a:t>вы </a:t>
            </a:r>
            <a:r>
              <a:rPr dirty="0" sz="900" spc="-5" i="1">
                <a:latin typeface="Verdana"/>
                <a:cs typeface="Verdana"/>
              </a:rPr>
              <a:t>ошиблись при </a:t>
            </a:r>
            <a:r>
              <a:rPr dirty="0" sz="900" i="1">
                <a:latin typeface="Verdana"/>
                <a:cs typeface="Verdana"/>
              </a:rPr>
              <a:t>вводе </a:t>
            </a:r>
            <a:r>
              <a:rPr dirty="0" sz="900" spc="-5" i="1">
                <a:latin typeface="Verdana"/>
                <a:cs typeface="Verdana"/>
              </a:rPr>
              <a:t>нового </a:t>
            </a:r>
            <a:r>
              <a:rPr dirty="0" sz="900" i="1">
                <a:latin typeface="Verdana"/>
                <a:cs typeface="Verdana"/>
              </a:rPr>
              <a:t>пароля </a:t>
            </a:r>
            <a:r>
              <a:rPr dirty="0" sz="900" spc="-5" i="1">
                <a:latin typeface="Verdana"/>
                <a:cs typeface="Verdana"/>
              </a:rPr>
              <a:t>- не переживайте: Вы</a:t>
            </a:r>
            <a:r>
              <a:rPr dirty="0" sz="900" spc="204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можете</a:t>
            </a:r>
            <a:endParaRPr sz="900">
              <a:latin typeface="Verdana"/>
              <a:cs typeface="Verdana"/>
            </a:endParaRPr>
          </a:p>
          <a:p>
            <a:pPr algn="just" marL="66040" marR="5715">
              <a:lnSpc>
                <a:spcPts val="1320"/>
              </a:lnSpc>
              <a:spcBef>
                <a:spcPts val="70"/>
              </a:spcBef>
            </a:pPr>
            <a:r>
              <a:rPr dirty="0" sz="900" spc="-5" i="1">
                <a:latin typeface="Verdana"/>
                <a:cs typeface="Verdana"/>
              </a:rPr>
              <a:t>воспользоваться процедурой восстановления пароля </a:t>
            </a:r>
            <a:r>
              <a:rPr dirty="0" sz="900" spc="-10" i="1">
                <a:latin typeface="Verdana"/>
                <a:cs typeface="Verdana"/>
              </a:rPr>
              <a:t>(см. </a:t>
            </a:r>
            <a:r>
              <a:rPr dirty="0" sz="900" spc="-5" i="1">
                <a:latin typeface="Verdana"/>
                <a:cs typeface="Verdana"/>
              </a:rPr>
              <a:t>8.1 Восстановление пароля), но только в  </a:t>
            </a:r>
            <a:r>
              <a:rPr dirty="0" sz="900" spc="-5" i="1">
                <a:latin typeface="Verdana"/>
                <a:cs typeface="Verdana"/>
              </a:rPr>
              <a:t>том случае если имеете доступ к указанному в </a:t>
            </a:r>
            <a:r>
              <a:rPr dirty="0" sz="900" i="1">
                <a:latin typeface="Verdana"/>
                <a:cs typeface="Verdana"/>
              </a:rPr>
              <a:t>вашем </a:t>
            </a:r>
            <a:r>
              <a:rPr dirty="0" sz="900" spc="-5" i="1">
                <a:latin typeface="Verdana"/>
                <a:cs typeface="Verdana"/>
              </a:rPr>
              <a:t>профиле почтовому</a:t>
            </a:r>
            <a:r>
              <a:rPr dirty="0" sz="900" spc="1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ящику.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4.3. </a:t>
            </a:r>
            <a:r>
              <a:rPr dirty="0" sz="1200" spc="-5" b="1">
                <a:latin typeface="Arial"/>
                <a:cs typeface="Arial"/>
              </a:rPr>
              <a:t>Прикрепление социальной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сети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41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прикрепления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 достаточно нажать на знак «+» (плюс)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иконку той 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сети, которую Вы хотите прикрепить (Рис. 54). После нажатия откроется окно 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10">
                <a:latin typeface="Verdana"/>
                <a:cs typeface="Verdana"/>
              </a:rPr>
              <a:t>сети </a:t>
            </a:r>
            <a:r>
              <a:rPr dirty="0" sz="900" spc="-5">
                <a:latin typeface="Verdana"/>
                <a:cs typeface="Verdana"/>
              </a:rPr>
              <a:t>с формой подтверждения отправки данных, Вам необходимо подтвердить </a:t>
            </a:r>
            <a:r>
              <a:rPr dirty="0" sz="900" spc="-10">
                <a:latin typeface="Verdana"/>
                <a:cs typeface="Verdana"/>
              </a:rPr>
              <a:t>свое  </a:t>
            </a:r>
            <a:r>
              <a:rPr dirty="0" sz="900" spc="-5">
                <a:latin typeface="Verdana"/>
                <a:cs typeface="Verdana"/>
              </a:rPr>
              <a:t>согласие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прикрепления </a:t>
            </a:r>
            <a:r>
              <a:rPr dirty="0" sz="900">
                <a:latin typeface="Verdana"/>
                <a:cs typeface="Verdana"/>
              </a:rPr>
              <a:t>социальной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сети.</a:t>
            </a:r>
            <a:endParaRPr sz="900">
              <a:latin typeface="Verdana"/>
              <a:cs typeface="Verdana"/>
            </a:endParaRPr>
          </a:p>
          <a:p>
            <a:pPr algn="just" marL="65405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В случае если </a:t>
            </a:r>
            <a:r>
              <a:rPr dirty="0" sz="900" i="1">
                <a:latin typeface="Verdana"/>
                <a:cs typeface="Verdana"/>
              </a:rPr>
              <a:t>вы еще </a:t>
            </a:r>
            <a:r>
              <a:rPr dirty="0" sz="900" spc="-5" i="1">
                <a:latin typeface="Verdana"/>
                <a:cs typeface="Verdana"/>
              </a:rPr>
              <a:t>не успели представиться в социальной сети, то перед подтверждением  </a:t>
            </a:r>
            <a:r>
              <a:rPr dirty="0" sz="900" spc="-5" i="1">
                <a:latin typeface="Verdana"/>
                <a:cs typeface="Verdana"/>
              </a:rPr>
              <a:t>отправки </a:t>
            </a:r>
            <a:r>
              <a:rPr dirty="0" sz="900" i="1">
                <a:latin typeface="Verdana"/>
                <a:cs typeface="Verdana"/>
              </a:rPr>
              <a:t>данных </a:t>
            </a:r>
            <a:r>
              <a:rPr dirty="0" sz="900" spc="-5" i="1">
                <a:latin typeface="Verdana"/>
                <a:cs typeface="Verdana"/>
              </a:rPr>
              <a:t>социальной сеть потребует произвести вход</a:t>
            </a:r>
            <a:r>
              <a:rPr dirty="0" sz="90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(авторизацию).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760" y="7745969"/>
            <a:ext cx="5968365" cy="173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1793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54.Иконки социальных сетей на странице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«Профиль».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Сразу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получения Вашего согласия </a:t>
            </a:r>
            <a:r>
              <a:rPr dirty="0" sz="900">
                <a:latin typeface="Verdana"/>
                <a:cs typeface="Verdana"/>
              </a:rPr>
              <a:t>из социальной </a:t>
            </a:r>
            <a:r>
              <a:rPr dirty="0" sz="900" spc="-5">
                <a:latin typeface="Verdana"/>
                <a:cs typeface="Verdana"/>
              </a:rPr>
              <a:t>сети отправляются данные  необходимые </a:t>
            </a:r>
            <a:r>
              <a:rPr dirty="0" sz="900">
                <a:latin typeface="Verdana"/>
                <a:cs typeface="Verdana"/>
              </a:rPr>
              <a:t>для входа </a:t>
            </a:r>
            <a:r>
              <a:rPr dirty="0" sz="900" spc="-5">
                <a:latin typeface="Verdana"/>
                <a:cs typeface="Verdana"/>
              </a:rPr>
              <a:t>в кабинет, теперь можно использовать иконку </a:t>
            </a:r>
            <a:r>
              <a:rPr dirty="0" sz="900">
                <a:latin typeface="Verdana"/>
                <a:cs typeface="Verdana"/>
              </a:rPr>
              <a:t>привязанной </a:t>
            </a:r>
            <a:r>
              <a:rPr dirty="0" sz="900" spc="-5">
                <a:latin typeface="Verdana"/>
                <a:cs typeface="Verdana"/>
              </a:rPr>
              <a:t>социальной  сети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того, чтобы осуществлять быстрый </a:t>
            </a:r>
            <a:r>
              <a:rPr dirty="0" sz="900">
                <a:latin typeface="Verdana"/>
                <a:cs typeface="Verdana"/>
              </a:rPr>
              <a:t>вход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На странице «Профиль» Вы также можете совершить обратное действие - открепить аккаунт 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достаточно нажать на знак «</a:t>
            </a:r>
            <a:r>
              <a:rPr dirty="0" sz="900" spc="-5" b="1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r>
              <a:rPr dirty="0" sz="900" spc="-5">
                <a:latin typeface="Verdana"/>
                <a:cs typeface="Verdana"/>
              </a:rPr>
              <a:t>» расположенный под иконкой  прикрепленной социальной сети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на саму иконку.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Можно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прикреплять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только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один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аккаунт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от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одной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социальной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10" i="1">
                <a:latin typeface="Verdana"/>
                <a:cs typeface="Verdana"/>
              </a:rPr>
              <a:t>сети,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поэтому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для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прикрепления  </a:t>
            </a:r>
            <a:r>
              <a:rPr dirty="0" sz="900" spc="-5" i="1">
                <a:latin typeface="Verdana"/>
                <a:cs typeface="Verdana"/>
              </a:rPr>
              <a:t>к </a:t>
            </a:r>
            <a:r>
              <a:rPr dirty="0" sz="900" i="1">
                <a:latin typeface="Verdana"/>
                <a:cs typeface="Verdana"/>
              </a:rPr>
              <a:t>одной </a:t>
            </a:r>
            <a:r>
              <a:rPr dirty="0" sz="900" spc="-5" i="1">
                <a:latin typeface="Verdana"/>
                <a:cs typeface="Verdana"/>
              </a:rPr>
              <a:t>и той же социальной сети </a:t>
            </a:r>
            <a:r>
              <a:rPr dirty="0" sz="900" i="1">
                <a:latin typeface="Verdana"/>
                <a:cs typeface="Verdana"/>
              </a:rPr>
              <a:t>заново </a:t>
            </a:r>
            <a:r>
              <a:rPr dirty="0" sz="900" spc="-5" i="1">
                <a:latin typeface="Verdana"/>
                <a:cs typeface="Verdana"/>
              </a:rPr>
              <a:t>необходимо сначала открепиться, а затем прикрепиться  </a:t>
            </a:r>
            <a:r>
              <a:rPr dirty="0" sz="900" i="1">
                <a:latin typeface="Verdana"/>
                <a:cs typeface="Verdana"/>
              </a:rPr>
              <a:t>заново.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1879" y="1709938"/>
            <a:ext cx="5872236" cy="144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8320" y="6310721"/>
            <a:ext cx="4504943" cy="134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2340" cy="171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4.4. </a:t>
            </a:r>
            <a:r>
              <a:rPr dirty="0" sz="1200" spc="-5" b="1">
                <a:latin typeface="Arial"/>
                <a:cs typeface="Arial"/>
              </a:rPr>
              <a:t>Редактирование анкетных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данных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По своему </a:t>
            </a:r>
            <a:r>
              <a:rPr dirty="0" sz="900">
                <a:latin typeface="Verdana"/>
                <a:cs typeface="Verdana"/>
              </a:rPr>
              <a:t>желанию </a:t>
            </a:r>
            <a:r>
              <a:rPr dirty="0" sz="900" spc="-5">
                <a:latin typeface="Verdana"/>
                <a:cs typeface="Verdana"/>
              </a:rPr>
              <a:t>Вы можете указать </a:t>
            </a:r>
            <a:r>
              <a:rPr dirty="0" sz="900">
                <a:latin typeface="Verdana"/>
                <a:cs typeface="Verdana"/>
              </a:rPr>
              <a:t>свои </a:t>
            </a:r>
            <a:r>
              <a:rPr dirty="0" sz="900" spc="-5">
                <a:latin typeface="Verdana"/>
                <a:cs typeface="Verdana"/>
              </a:rPr>
              <a:t>анкетные данные, такие как: Фамилия, Имя,  Отчество, Псевдоним. Для этого нажмите на надпись «Редактировать» в соответствующем поле,  тогда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откроется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форма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редактирования.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Введите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поля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свои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данные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«Изменить».</a:t>
            </a:r>
            <a:endParaRPr sz="900">
              <a:latin typeface="Verdana"/>
              <a:cs typeface="Verdana"/>
            </a:endParaRPr>
          </a:p>
          <a:p>
            <a:pPr marL="66040" indent="22669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Указав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свои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анкетные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данные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своем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профиле: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дадите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нам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знать,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как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лучше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обращаться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</a:t>
            </a:r>
            <a:endParaRPr sz="900">
              <a:latin typeface="Verdana"/>
              <a:cs typeface="Verdana"/>
            </a:endParaRPr>
          </a:p>
          <a:p>
            <a:pPr marL="66040" marR="6350">
              <a:lnSpc>
                <a:spcPct val="121100"/>
              </a:lnSpc>
              <a:spcBef>
                <a:spcPts val="15"/>
              </a:spcBef>
            </a:pPr>
            <a:r>
              <a:rPr dirty="0" sz="900">
                <a:latin typeface="Verdana"/>
                <a:cs typeface="Verdana"/>
              </a:rPr>
              <a:t>вам </a:t>
            </a:r>
            <a:r>
              <a:rPr dirty="0" sz="900" spc="-5">
                <a:latin typeface="Verdana"/>
                <a:cs typeface="Verdana"/>
              </a:rPr>
              <a:t>в случае </a:t>
            </a:r>
            <a:r>
              <a:rPr dirty="0" sz="900">
                <a:latin typeface="Verdana"/>
                <a:cs typeface="Verdana"/>
              </a:rPr>
              <a:t>обращения </a:t>
            </a:r>
            <a:r>
              <a:rPr dirty="0" sz="900" spc="-5">
                <a:latin typeface="Verdana"/>
                <a:cs typeface="Verdana"/>
              </a:rPr>
              <a:t>к Вам, а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в информационном блоке (слева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портрета) вместо почты  будет отображаться Ваше имя (рис.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55).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3448285"/>
            <a:ext cx="6021705" cy="231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051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55. Информационный </a:t>
            </a:r>
            <a:r>
              <a:rPr dirty="0" sz="900" spc="-10" b="1">
                <a:latin typeface="Verdana"/>
                <a:cs typeface="Verdana"/>
              </a:rPr>
              <a:t>блок </a:t>
            </a:r>
            <a:r>
              <a:rPr dirty="0" sz="900" spc="-5" b="1">
                <a:latin typeface="Verdana"/>
                <a:cs typeface="Verdana"/>
              </a:rPr>
              <a:t>после ввода</a:t>
            </a:r>
            <a:r>
              <a:rPr dirty="0" sz="900" spc="5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ФИО.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825"/>
              </a:spcBef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укажите </a:t>
            </a:r>
            <a:r>
              <a:rPr dirty="0" sz="900">
                <a:latin typeface="Verdana"/>
                <a:cs typeface="Verdana"/>
              </a:rPr>
              <a:t>свой </a:t>
            </a:r>
            <a:r>
              <a:rPr dirty="0" sz="900" spc="-5">
                <a:latin typeface="Verdana"/>
                <a:cs typeface="Verdana"/>
              </a:rPr>
              <a:t>псевдоним, </a:t>
            </a:r>
            <a:r>
              <a:rPr dirty="0" sz="900">
                <a:latin typeface="Verdana"/>
                <a:cs typeface="Verdana"/>
              </a:rPr>
              <a:t>он </a:t>
            </a:r>
            <a:r>
              <a:rPr dirty="0" sz="900" spc="-5">
                <a:latin typeface="Verdana"/>
                <a:cs typeface="Verdana"/>
              </a:rPr>
              <a:t>будет использован при общении на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форуме.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 i="1">
                <a:latin typeface="Verdana"/>
                <a:cs typeface="Verdana"/>
              </a:rPr>
              <a:t>Если Вы не укажите псевдоним, то при </a:t>
            </a:r>
            <a:r>
              <a:rPr dirty="0" sz="900" i="1">
                <a:latin typeface="Verdana"/>
                <a:cs typeface="Verdana"/>
              </a:rPr>
              <a:t>общении </a:t>
            </a:r>
            <a:r>
              <a:rPr dirty="0" sz="900" spc="-5" i="1">
                <a:latin typeface="Verdana"/>
                <a:cs typeface="Verdana"/>
              </a:rPr>
              <a:t>на форуме </a:t>
            </a:r>
            <a:r>
              <a:rPr dirty="0" sz="900" i="1">
                <a:latin typeface="Verdana"/>
                <a:cs typeface="Verdana"/>
              </a:rPr>
              <a:t>будет </a:t>
            </a:r>
            <a:r>
              <a:rPr dirty="0" sz="900" spc="-5" i="1">
                <a:latin typeface="Verdana"/>
                <a:cs typeface="Verdana"/>
              </a:rPr>
              <a:t>использоваться </a:t>
            </a:r>
            <a:r>
              <a:rPr dirty="0" sz="900" i="1">
                <a:latin typeface="Verdana"/>
                <a:cs typeface="Verdana"/>
              </a:rPr>
              <a:t>псевдоним  </a:t>
            </a:r>
            <a:r>
              <a:rPr dirty="0" sz="900" spc="-5" i="1">
                <a:latin typeface="Verdana"/>
                <a:cs typeface="Verdana"/>
              </a:rPr>
              <a:t>по умолчанию –</a:t>
            </a:r>
            <a:r>
              <a:rPr dirty="0" sz="900" spc="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«Пользователь».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4.5. </a:t>
            </a:r>
            <a:r>
              <a:rPr dirty="0" sz="1200" spc="-5" b="1">
                <a:latin typeface="Arial"/>
                <a:cs typeface="Arial"/>
              </a:rPr>
              <a:t>Загрузка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фотографии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По своему </a:t>
            </a:r>
            <a:r>
              <a:rPr dirty="0" sz="900">
                <a:latin typeface="Verdana"/>
                <a:cs typeface="Verdana"/>
              </a:rPr>
              <a:t>желанию </a:t>
            </a:r>
            <a:r>
              <a:rPr dirty="0" sz="900" spc="-5">
                <a:latin typeface="Verdana"/>
                <a:cs typeface="Verdana"/>
              </a:rPr>
              <a:t>Вы можете загрузить фотографию или картинку </a:t>
            </a:r>
            <a:r>
              <a:rPr dirty="0" sz="900" spc="5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размещения в  информационном блоке,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перейдите в профиль нажмите на надпись «Изменить» справа 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иконки.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Перед загрузкой мы рекомендуем Вам предварительно убедится в </a:t>
            </a:r>
            <a:r>
              <a:rPr dirty="0" sz="900" spc="-10" i="1">
                <a:latin typeface="Verdana"/>
                <a:cs typeface="Verdana"/>
              </a:rPr>
              <a:t>том, </a:t>
            </a:r>
            <a:r>
              <a:rPr dirty="0" sz="900" spc="-5" i="1">
                <a:latin typeface="Verdana"/>
                <a:cs typeface="Verdana"/>
              </a:rPr>
              <a:t>что на </a:t>
            </a:r>
            <a:r>
              <a:rPr dirty="0" sz="900" i="1">
                <a:latin typeface="Verdana"/>
                <a:cs typeface="Verdana"/>
              </a:rPr>
              <a:t>вашем  </a:t>
            </a:r>
            <a:r>
              <a:rPr dirty="0" sz="900" spc="-5" i="1">
                <a:latin typeface="Verdana"/>
                <a:cs typeface="Verdana"/>
              </a:rPr>
              <a:t>компьютере есть фотография или картинка допустимого формата – PNG, GIF, BMP, JPEG. </a:t>
            </a:r>
            <a:r>
              <a:rPr dirty="0" sz="900" i="1">
                <a:latin typeface="Verdana"/>
                <a:cs typeface="Verdana"/>
              </a:rPr>
              <a:t>Для  </a:t>
            </a:r>
            <a:r>
              <a:rPr dirty="0" sz="900" spc="-5" i="1">
                <a:latin typeface="Verdana"/>
                <a:cs typeface="Verdana"/>
              </a:rPr>
              <a:t>наилучшего качества картинки подготовьте картинку размера с пропорциями 5x6 (например,  50x60 пикселей).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27" y="7032736"/>
            <a:ext cx="5967730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82265" marR="321945" indent="-209867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56. Нажмите на надпись «Изменить» для загрузки фотографии или  картинки.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того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как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нажмете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надпись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откроется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меню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выбора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файла,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выберите  файл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«Открыть»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(«Open»).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выбора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картинки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она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загрузится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отображаться  в информационном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блоке.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827" y="8957550"/>
            <a:ext cx="596773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57. Информационный </a:t>
            </a:r>
            <a:r>
              <a:rPr dirty="0" sz="900" spc="-10" b="1">
                <a:latin typeface="Verdana"/>
                <a:cs typeface="Verdana"/>
              </a:rPr>
              <a:t>блок </a:t>
            </a:r>
            <a:r>
              <a:rPr dirty="0" sz="900" spc="-5" b="1">
                <a:latin typeface="Verdana"/>
                <a:cs typeface="Verdana"/>
              </a:rPr>
              <a:t>после выбора картинки в</a:t>
            </a:r>
            <a:r>
              <a:rPr dirty="0" sz="900" spc="6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профиле.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передумаете, и захотите вернуть </a:t>
            </a:r>
            <a:r>
              <a:rPr dirty="0" sz="900">
                <a:latin typeface="Verdana"/>
                <a:cs typeface="Verdana"/>
              </a:rPr>
              <a:t>стандартное </a:t>
            </a:r>
            <a:r>
              <a:rPr dirty="0" sz="900" spc="-5">
                <a:latin typeface="Verdana"/>
                <a:cs typeface="Verdana"/>
              </a:rPr>
              <a:t>изображение портрета, то можете  удалить загруженную картинку в </a:t>
            </a:r>
            <a:r>
              <a:rPr dirty="0" sz="900">
                <a:latin typeface="Verdana"/>
                <a:cs typeface="Verdana"/>
              </a:rPr>
              <a:t>своем профиле </a:t>
            </a:r>
            <a:r>
              <a:rPr dirty="0" sz="900" spc="-5">
                <a:latin typeface="Verdana"/>
                <a:cs typeface="Verdana"/>
              </a:rPr>
              <a:t>нажав на надпись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</a:t>
            </a:r>
            <a:r>
              <a:rPr dirty="0" sz="900" spc="-5">
                <a:solidFill>
                  <a:srgbClr val="006FC0"/>
                </a:solidFill>
                <a:latin typeface="Verdana"/>
                <a:cs typeface="Verdana"/>
              </a:rPr>
              <a:t>Удалить</a:t>
            </a:r>
            <a:r>
              <a:rPr dirty="0" sz="900" spc="-5">
                <a:latin typeface="Verdana"/>
                <a:cs typeface="Verdana"/>
              </a:rPr>
              <a:t>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2264" y="2377450"/>
            <a:ext cx="4102607" cy="97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21021" y="6054137"/>
            <a:ext cx="2020014" cy="828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8480" y="5949675"/>
            <a:ext cx="2171700" cy="1000125"/>
          </a:xfrm>
          <a:custGeom>
            <a:avLst/>
            <a:gdLst/>
            <a:ahLst/>
            <a:cxnLst/>
            <a:rect l="l" t="t" r="r" b="b"/>
            <a:pathLst>
              <a:path w="2171700" h="1000125">
                <a:moveTo>
                  <a:pt x="2170176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998220"/>
                </a:lnTo>
                <a:lnTo>
                  <a:pt x="3048" y="999744"/>
                </a:lnTo>
                <a:lnTo>
                  <a:pt x="2170176" y="999744"/>
                </a:lnTo>
                <a:lnTo>
                  <a:pt x="2171700" y="998220"/>
                </a:lnTo>
                <a:lnTo>
                  <a:pt x="2171700" y="995172"/>
                </a:lnTo>
                <a:lnTo>
                  <a:pt x="9144" y="995172"/>
                </a:lnTo>
                <a:lnTo>
                  <a:pt x="4572" y="990600"/>
                </a:lnTo>
                <a:lnTo>
                  <a:pt x="9144" y="990600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171700" y="4572"/>
                </a:lnTo>
                <a:lnTo>
                  <a:pt x="2171700" y="3048"/>
                </a:lnTo>
                <a:lnTo>
                  <a:pt x="2170176" y="0"/>
                </a:lnTo>
                <a:close/>
              </a:path>
              <a:path w="2171700" h="1000125">
                <a:moveTo>
                  <a:pt x="9144" y="990600"/>
                </a:moveTo>
                <a:lnTo>
                  <a:pt x="4572" y="990600"/>
                </a:lnTo>
                <a:lnTo>
                  <a:pt x="9144" y="995172"/>
                </a:lnTo>
                <a:lnTo>
                  <a:pt x="9144" y="990600"/>
                </a:lnTo>
                <a:close/>
              </a:path>
              <a:path w="2171700" h="1000125">
                <a:moveTo>
                  <a:pt x="2162556" y="990600"/>
                </a:moveTo>
                <a:lnTo>
                  <a:pt x="9144" y="990600"/>
                </a:lnTo>
                <a:lnTo>
                  <a:pt x="9144" y="995172"/>
                </a:lnTo>
                <a:lnTo>
                  <a:pt x="2162556" y="995172"/>
                </a:lnTo>
                <a:lnTo>
                  <a:pt x="2162556" y="990600"/>
                </a:lnTo>
                <a:close/>
              </a:path>
              <a:path w="2171700" h="1000125">
                <a:moveTo>
                  <a:pt x="2162556" y="4572"/>
                </a:moveTo>
                <a:lnTo>
                  <a:pt x="2162556" y="995172"/>
                </a:lnTo>
                <a:lnTo>
                  <a:pt x="2167128" y="990600"/>
                </a:lnTo>
                <a:lnTo>
                  <a:pt x="2171700" y="990600"/>
                </a:lnTo>
                <a:lnTo>
                  <a:pt x="2171700" y="9144"/>
                </a:lnTo>
                <a:lnTo>
                  <a:pt x="2167128" y="9144"/>
                </a:lnTo>
                <a:lnTo>
                  <a:pt x="2162556" y="4572"/>
                </a:lnTo>
                <a:close/>
              </a:path>
              <a:path w="2171700" h="1000125">
                <a:moveTo>
                  <a:pt x="2171700" y="990600"/>
                </a:moveTo>
                <a:lnTo>
                  <a:pt x="2167128" y="990600"/>
                </a:lnTo>
                <a:lnTo>
                  <a:pt x="2162556" y="995172"/>
                </a:lnTo>
                <a:lnTo>
                  <a:pt x="2171700" y="995172"/>
                </a:lnTo>
                <a:lnTo>
                  <a:pt x="2171700" y="990600"/>
                </a:lnTo>
                <a:close/>
              </a:path>
              <a:path w="2171700" h="100012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171700" h="1000125">
                <a:moveTo>
                  <a:pt x="2162556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162556" y="9144"/>
                </a:lnTo>
                <a:lnTo>
                  <a:pt x="2162556" y="4572"/>
                </a:lnTo>
                <a:close/>
              </a:path>
              <a:path w="2171700" h="1000125">
                <a:moveTo>
                  <a:pt x="2171700" y="4572"/>
                </a:moveTo>
                <a:lnTo>
                  <a:pt x="2162556" y="4572"/>
                </a:lnTo>
                <a:lnTo>
                  <a:pt x="2167128" y="9144"/>
                </a:lnTo>
                <a:lnTo>
                  <a:pt x="2171700" y="9144"/>
                </a:lnTo>
                <a:lnTo>
                  <a:pt x="217170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3976" y="7982706"/>
            <a:ext cx="3883552" cy="863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14476" y="1866376"/>
            <a:ext cx="6021705" cy="109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5605" marR="185420" indent="-223583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58. Надпись «Удалить» </a:t>
            </a:r>
            <a:r>
              <a:rPr dirty="0" sz="900" spc="-10" b="1">
                <a:latin typeface="Verdana"/>
                <a:cs typeface="Verdana"/>
              </a:rPr>
              <a:t>рядом </a:t>
            </a:r>
            <a:r>
              <a:rPr dirty="0" sz="900" spc="-5" b="1">
                <a:latin typeface="Verdana"/>
                <a:cs typeface="Verdana"/>
              </a:rPr>
              <a:t>с изображением загруженной в профиль  картинки.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4.6. </a:t>
            </a:r>
            <a:r>
              <a:rPr dirty="0" sz="1200" spc="-5" b="1">
                <a:latin typeface="Arial"/>
                <a:cs typeface="Arial"/>
              </a:rPr>
              <a:t>Обращение в службу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поддержки</a:t>
            </a:r>
            <a:endParaRPr sz="1200">
              <a:latin typeface="Arial"/>
              <a:cs typeface="Arial"/>
            </a:endParaRPr>
          </a:p>
          <a:p>
            <a:pPr marL="65405" marR="5080" indent="226695">
              <a:lnSpc>
                <a:spcPct val="122200"/>
              </a:lnSpc>
              <a:spcBef>
                <a:spcPts val="405"/>
              </a:spcBef>
            </a:pPr>
            <a:r>
              <a:rPr dirty="0" sz="900" spc="-5">
                <a:latin typeface="Verdana"/>
                <a:cs typeface="Verdana"/>
              </a:rPr>
              <a:t>Вы </a:t>
            </a:r>
            <a:r>
              <a:rPr dirty="0" sz="900">
                <a:latin typeface="Verdana"/>
                <a:cs typeface="Verdana"/>
              </a:rPr>
              <a:t>нажали </a:t>
            </a:r>
            <a:r>
              <a:rPr dirty="0" sz="900" spc="-5">
                <a:latin typeface="Verdana"/>
                <a:cs typeface="Verdana"/>
              </a:rPr>
              <a:t>на </a:t>
            </a:r>
            <a:r>
              <a:rPr dirty="0" sz="900">
                <a:latin typeface="Verdana"/>
                <a:cs typeface="Verdana"/>
              </a:rPr>
              <a:t>вкладку </a:t>
            </a:r>
            <a:r>
              <a:rPr dirty="0" sz="900" spc="-5">
                <a:latin typeface="Verdana"/>
                <a:cs typeface="Verdana"/>
              </a:rPr>
              <a:t>«Обращение в службу поддержки», сайт </a:t>
            </a:r>
            <a:r>
              <a:rPr dirty="0" sz="900">
                <a:latin typeface="Verdana"/>
                <a:cs typeface="Verdana"/>
              </a:rPr>
              <a:t>выдвинул вкладку </a:t>
            </a:r>
            <a:r>
              <a:rPr dirty="0" sz="900" spc="-5">
                <a:latin typeface="Verdana"/>
                <a:cs typeface="Verdana"/>
              </a:rPr>
              <a:t>с формой 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отправки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обращения.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735" y="4804646"/>
            <a:ext cx="5968365" cy="107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572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59. Форма обратной связи на странице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«Профиль».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825"/>
              </a:spcBef>
            </a:pPr>
            <a:r>
              <a:rPr dirty="0" sz="900" spc="-5">
                <a:latin typeface="Verdana"/>
                <a:cs typeface="Verdana"/>
              </a:rPr>
              <a:t>Напишите текст своего </a:t>
            </a:r>
            <a:r>
              <a:rPr dirty="0" sz="900">
                <a:latin typeface="Verdana"/>
                <a:cs typeface="Verdana"/>
              </a:rPr>
              <a:t>обращения </a:t>
            </a:r>
            <a:r>
              <a:rPr dirty="0" sz="900" spc="-5">
                <a:latin typeface="Verdana"/>
                <a:cs typeface="Verdana"/>
              </a:rPr>
              <a:t>в большое </a:t>
            </a:r>
            <a:r>
              <a:rPr dirty="0" sz="900">
                <a:latin typeface="Verdana"/>
                <a:cs typeface="Verdana"/>
              </a:rPr>
              <a:t>поле для ввода </a:t>
            </a:r>
            <a:r>
              <a:rPr dirty="0" sz="900" spc="-5">
                <a:latin typeface="Verdana"/>
                <a:cs typeface="Verdana"/>
              </a:rPr>
              <a:t>и нажмите на</a:t>
            </a:r>
            <a:r>
              <a:rPr dirty="0" sz="900" spc="2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«Отправить». Через </a:t>
            </a:r>
            <a:r>
              <a:rPr dirty="0" sz="900">
                <a:latin typeface="Verdana"/>
                <a:cs typeface="Verdana"/>
              </a:rPr>
              <a:t>некоторое </a:t>
            </a:r>
            <a:r>
              <a:rPr dirty="0" sz="900" spc="-5">
                <a:latin typeface="Verdana"/>
                <a:cs typeface="Verdana"/>
              </a:rPr>
              <a:t>время наши специалисты ответят на </a:t>
            </a:r>
            <a:r>
              <a:rPr dirty="0" sz="900">
                <a:latin typeface="Verdana"/>
                <a:cs typeface="Verdana"/>
              </a:rPr>
              <a:t>ваше </a:t>
            </a:r>
            <a:r>
              <a:rPr dirty="0" sz="900" spc="-5">
                <a:latin typeface="Verdana"/>
                <a:cs typeface="Verdana"/>
              </a:rPr>
              <a:t>обращение </a:t>
            </a:r>
            <a:r>
              <a:rPr dirty="0" sz="900" spc="-10">
                <a:latin typeface="Verdana"/>
                <a:cs typeface="Verdana"/>
              </a:rPr>
              <a:t>по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почте.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Лучше всего если Вы выберите соответствующую тему вашего обращения в списке в </a:t>
            </a:r>
            <a:r>
              <a:rPr dirty="0" sz="900" spc="-10" i="1">
                <a:latin typeface="Verdana"/>
                <a:cs typeface="Verdana"/>
              </a:rPr>
              <a:t>начале  </a:t>
            </a:r>
            <a:r>
              <a:rPr dirty="0" sz="900" spc="-5" i="1">
                <a:latin typeface="Verdana"/>
                <a:cs typeface="Verdana"/>
              </a:rPr>
              <a:t>формы обратной связи, в таком случае </a:t>
            </a:r>
            <a:r>
              <a:rPr dirty="0" sz="900" i="1">
                <a:latin typeface="Verdana"/>
                <a:cs typeface="Verdana"/>
              </a:rPr>
              <a:t>сообщение </a:t>
            </a:r>
            <a:r>
              <a:rPr dirty="0" sz="900" spc="-5" i="1">
                <a:latin typeface="Verdana"/>
                <a:cs typeface="Verdana"/>
              </a:rPr>
              <a:t>будет отсортировано соответствующим</a:t>
            </a:r>
            <a:r>
              <a:rPr dirty="0" sz="900" spc="9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образом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i="1">
                <a:latin typeface="Verdana"/>
                <a:cs typeface="Verdana"/>
              </a:rPr>
              <a:t>для </a:t>
            </a:r>
            <a:r>
              <a:rPr dirty="0" sz="900" spc="-5" i="1">
                <a:latin typeface="Verdana"/>
                <a:cs typeface="Verdana"/>
              </a:rPr>
              <a:t>нашей службы поддержки. Например, если </a:t>
            </a:r>
            <a:r>
              <a:rPr dirty="0" sz="900" i="1">
                <a:latin typeface="Verdana"/>
                <a:cs typeface="Verdana"/>
              </a:rPr>
              <a:t>Вам</a:t>
            </a:r>
            <a:r>
              <a:rPr dirty="0" sz="900" spc="-1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необходимо: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4866" y="6548104"/>
            <a:ext cx="359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i="1">
                <a:latin typeface="Verdana"/>
                <a:cs typeface="Verdana"/>
              </a:rPr>
              <a:t>Т</a:t>
            </a:r>
            <a:r>
              <a:rPr dirty="0" sz="900" i="1">
                <a:latin typeface="Verdana"/>
                <a:cs typeface="Verdana"/>
              </a:rPr>
              <a:t>о</a:t>
            </a:r>
            <a:r>
              <a:rPr dirty="0" sz="900" spc="-10" i="1">
                <a:latin typeface="Verdana"/>
                <a:cs typeface="Verdana"/>
              </a:rPr>
              <a:t>г</a:t>
            </a:r>
            <a:r>
              <a:rPr dirty="0" sz="900" i="1">
                <a:latin typeface="Verdana"/>
                <a:cs typeface="Verdana"/>
              </a:rPr>
              <a:t>д</a:t>
            </a:r>
            <a:r>
              <a:rPr dirty="0" sz="900" spc="-5" i="1">
                <a:latin typeface="Verdana"/>
                <a:cs typeface="Verdana"/>
              </a:rPr>
              <a:t>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3459" y="5850111"/>
            <a:ext cx="5512435" cy="861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900" spc="-5" i="1">
                <a:latin typeface="Verdana"/>
                <a:cs typeface="Verdana"/>
              </a:rPr>
              <a:t>Получить дополнительные инструкции и советы по использованию</a:t>
            </a:r>
            <a:r>
              <a:rPr dirty="0" sz="900" spc="4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сервиса;</a:t>
            </a:r>
            <a:endParaRPr sz="9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935" algn="l"/>
              </a:tabLst>
            </a:pPr>
            <a:r>
              <a:rPr dirty="0" sz="900" spc="-5" i="1">
                <a:latin typeface="Verdana"/>
                <a:cs typeface="Verdana"/>
              </a:rPr>
              <a:t>Узнать причину недоступности/блокировки услуг в </a:t>
            </a:r>
            <a:r>
              <a:rPr dirty="0" sz="900" i="1">
                <a:latin typeface="Verdana"/>
                <a:cs typeface="Verdana"/>
              </a:rPr>
              <a:t>вашем</a:t>
            </a:r>
            <a:r>
              <a:rPr dirty="0" sz="900" spc="-5" i="1">
                <a:latin typeface="Verdana"/>
                <a:cs typeface="Verdana"/>
              </a:rPr>
              <a:t> кабинете;</a:t>
            </a:r>
            <a:endParaRPr sz="900">
              <a:latin typeface="Verdana"/>
              <a:cs typeface="Verdana"/>
            </a:endParaRPr>
          </a:p>
          <a:p>
            <a:pPr marL="241300" marR="5080" indent="-229235">
              <a:lnSpc>
                <a:spcPct val="1211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 i="1">
                <a:latin typeface="Verdana"/>
                <a:cs typeface="Verdana"/>
              </a:rPr>
              <a:t>Запросить какую-либо другую информацию, </a:t>
            </a:r>
            <a:r>
              <a:rPr dirty="0" sz="900" i="1">
                <a:latin typeface="Verdana"/>
                <a:cs typeface="Verdana"/>
              </a:rPr>
              <a:t>которой </a:t>
            </a:r>
            <a:r>
              <a:rPr dirty="0" sz="900" spc="-5" i="1">
                <a:latin typeface="Verdana"/>
                <a:cs typeface="Verdana"/>
              </a:rPr>
              <a:t>как Вы предполагаете должны  </a:t>
            </a:r>
            <a:r>
              <a:rPr dirty="0" sz="900" spc="-5" i="1">
                <a:latin typeface="Verdana"/>
                <a:cs typeface="Verdana"/>
              </a:rPr>
              <a:t>владеть специалисты нашей службы пользовательской</a:t>
            </a:r>
            <a:r>
              <a:rPr dirty="0" sz="900" spc="1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поддержки.</a:t>
            </a:r>
            <a:endParaRPr sz="900">
              <a:latin typeface="Verdana"/>
              <a:cs typeface="Verdana"/>
            </a:endParaRPr>
          </a:p>
          <a:p>
            <a:pPr marL="266700">
              <a:lnSpc>
                <a:spcPct val="100000"/>
              </a:lnSpc>
              <a:spcBef>
                <a:spcPts val="240"/>
              </a:spcBef>
              <a:tabLst>
                <a:tab pos="978535" algn="l"/>
                <a:tab pos="1863089" algn="l"/>
                <a:tab pos="2359660" algn="l"/>
                <a:tab pos="3172460" algn="l"/>
                <a:tab pos="3655695" algn="l"/>
                <a:tab pos="4523105" algn="l"/>
              </a:tabLst>
            </a:pPr>
            <a:r>
              <a:rPr dirty="0" sz="900" spc="-5" i="1">
                <a:latin typeface="Verdana"/>
                <a:cs typeface="Verdana"/>
              </a:rPr>
              <a:t>наиболее	</a:t>
            </a:r>
            <a:r>
              <a:rPr dirty="0" sz="900" i="1">
                <a:latin typeface="Verdana"/>
                <a:cs typeface="Verdana"/>
              </a:rPr>
              <a:t>подходящей	</a:t>
            </a:r>
            <a:r>
              <a:rPr dirty="0" sz="900" spc="-5" i="1">
                <a:latin typeface="Verdana"/>
                <a:cs typeface="Verdana"/>
              </a:rPr>
              <a:t>темой	обращения	будет	«Получение	дополнительной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76" y="6714220"/>
            <a:ext cx="6021705" cy="2233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latin typeface="Verdana"/>
                <a:cs typeface="Verdana"/>
              </a:rPr>
              <a:t>информации».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4.7. </a:t>
            </a:r>
            <a:r>
              <a:rPr dirty="0" sz="1200" spc="-5" b="1">
                <a:latin typeface="Arial"/>
                <a:cs typeface="Arial"/>
              </a:rPr>
              <a:t>Добавление сайта для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проверки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400"/>
              </a:lnSpc>
              <a:spcBef>
                <a:spcPts val="415"/>
              </a:spcBef>
            </a:pPr>
            <a:r>
              <a:rPr dirty="0" sz="900" spc="-5">
                <a:latin typeface="Verdana"/>
                <a:cs typeface="Verdana"/>
              </a:rPr>
              <a:t>Добавление сайта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проверки может оказаться полезной функцией </a:t>
            </a:r>
            <a:r>
              <a:rPr dirty="0" sz="900">
                <a:latin typeface="Verdana"/>
                <a:cs typeface="Verdana"/>
              </a:rPr>
              <a:t>для Вас, </a:t>
            </a:r>
            <a:r>
              <a:rPr dirty="0" sz="900" spc="-5">
                <a:latin typeface="Verdana"/>
                <a:cs typeface="Verdana"/>
              </a:rPr>
              <a:t>и всех  пользователей нашего сервиса. Пополняя наш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бесплатный</a:t>
            </a:r>
            <a:r>
              <a:rPr dirty="0" sz="900" spc="-5" b="1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Модуль </a:t>
            </a:r>
            <a:r>
              <a:rPr dirty="0" sz="900" spc="-5">
                <a:latin typeface="Verdana"/>
                <a:cs typeface="Verdana"/>
              </a:rPr>
              <a:t>поиска по сети интернет  интересными ссылками Вы и другие </a:t>
            </a:r>
            <a:r>
              <a:rPr dirty="0" sz="900">
                <a:latin typeface="Verdana"/>
                <a:cs typeface="Verdana"/>
              </a:rPr>
              <a:t>пользователи </a:t>
            </a:r>
            <a:r>
              <a:rPr dirty="0" sz="900" spc="-5">
                <a:latin typeface="Verdana"/>
                <a:cs typeface="Verdana"/>
              </a:rPr>
              <a:t>имеют возможность получить больше  информации о различных источниках из отчета о проверке и </a:t>
            </a:r>
            <a:r>
              <a:rPr dirty="0" sz="900">
                <a:latin typeface="Verdana"/>
                <a:cs typeface="Verdana"/>
              </a:rPr>
              <a:t>даже, возможно, </a:t>
            </a:r>
            <a:r>
              <a:rPr dirty="0" sz="900" spc="-5">
                <a:latin typeface="Verdana"/>
                <a:cs typeface="Verdana"/>
              </a:rPr>
              <a:t>более </a:t>
            </a:r>
            <a:r>
              <a:rPr dirty="0" sz="900">
                <a:latin typeface="Verdana"/>
                <a:cs typeface="Verdana"/>
              </a:rPr>
              <a:t>полные </a:t>
            </a:r>
            <a:r>
              <a:rPr dirty="0" sz="900" spc="-5">
                <a:latin typeface="Verdana"/>
                <a:cs typeface="Verdana"/>
              </a:rPr>
              <a:t>и  подробные отчеты.</a:t>
            </a:r>
            <a:endParaRPr sz="900">
              <a:latin typeface="Verdana"/>
              <a:cs typeface="Verdana"/>
            </a:endParaRPr>
          </a:p>
          <a:p>
            <a:pPr algn="just" marL="6604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Наш </a:t>
            </a:r>
            <a:r>
              <a:rPr dirty="0" sz="900">
                <a:latin typeface="Verdana"/>
                <a:cs typeface="Verdana"/>
              </a:rPr>
              <a:t>Модуль </a:t>
            </a:r>
            <a:r>
              <a:rPr dirty="0" sz="900" spc="-5">
                <a:latin typeface="Verdana"/>
                <a:cs typeface="Verdana"/>
              </a:rPr>
              <a:t>поиска по </a:t>
            </a:r>
            <a:r>
              <a:rPr dirty="0" sz="900" spc="-10">
                <a:latin typeface="Verdana"/>
                <a:cs typeface="Verdana"/>
              </a:rPr>
              <a:t>сети </a:t>
            </a:r>
            <a:r>
              <a:rPr dirty="0" sz="900" spc="-5">
                <a:latin typeface="Verdana"/>
                <a:cs typeface="Verdana"/>
              </a:rPr>
              <a:t>интернет осуществляет проверку по уже исследованным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участкам</a:t>
            </a:r>
            <a:endParaRPr sz="900">
              <a:latin typeface="Verdana"/>
              <a:cs typeface="Verdana"/>
            </a:endParaRPr>
          </a:p>
          <a:p>
            <a:pPr algn="just" marL="66040" marR="5080">
              <a:lnSpc>
                <a:spcPct val="1215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в сети интернет. Иногда получается так, что редко используемые сайты остаются без внимания со  стороны нашего модуля. Поэтому, </a:t>
            </a:r>
            <a:r>
              <a:rPr dirty="0" sz="900">
                <a:latin typeface="Verdana"/>
                <a:cs typeface="Verdana"/>
              </a:rPr>
              <a:t>найдя </a:t>
            </a:r>
            <a:r>
              <a:rPr dirty="0" sz="900" spc="-5">
                <a:latin typeface="Verdana"/>
                <a:cs typeface="Verdana"/>
              </a:rPr>
              <a:t>интересный сайт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ресурс, Вы </a:t>
            </a:r>
            <a:r>
              <a:rPr dirty="0" sz="900">
                <a:latin typeface="Verdana"/>
                <a:cs typeface="Verdana"/>
              </a:rPr>
              <a:t>сможете </a:t>
            </a:r>
            <a:r>
              <a:rPr dirty="0" sz="900" spc="-5">
                <a:latin typeface="Verdana"/>
                <a:cs typeface="Verdana"/>
              </a:rPr>
              <a:t>расширить зону  проверки на наличие заимствования нашего проверочного модуля, что </a:t>
            </a:r>
            <a:r>
              <a:rPr dirty="0" sz="900">
                <a:latin typeface="Verdana"/>
                <a:cs typeface="Verdana"/>
              </a:rPr>
              <a:t>позволит </a:t>
            </a:r>
            <a:r>
              <a:rPr dirty="0" sz="900" spc="-5">
                <a:latin typeface="Verdana"/>
                <a:cs typeface="Verdana"/>
              </a:rPr>
              <a:t>строить более  </a:t>
            </a:r>
            <a:r>
              <a:rPr dirty="0" sz="900">
                <a:latin typeface="Verdana"/>
                <a:cs typeface="Verdana"/>
              </a:rPr>
              <a:t>полные </a:t>
            </a:r>
            <a:r>
              <a:rPr dirty="0" sz="900" spc="-5">
                <a:latin typeface="Verdana"/>
                <a:cs typeface="Verdana"/>
              </a:rPr>
              <a:t>и достоверные отчеты на </a:t>
            </a:r>
            <a:r>
              <a:rPr dirty="0" sz="900">
                <a:latin typeface="Verdana"/>
                <a:cs typeface="Verdana"/>
              </a:rPr>
              <a:t>основе </a:t>
            </a:r>
            <a:r>
              <a:rPr dirty="0" sz="900" spc="-5">
                <a:latin typeface="Verdana"/>
                <a:cs typeface="Verdana"/>
              </a:rPr>
              <a:t>проверки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Модуля поиска по сети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25367" y="792490"/>
            <a:ext cx="1298064" cy="1001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0516" y="3144022"/>
            <a:ext cx="5940552" cy="156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782" y="2980421"/>
            <a:ext cx="5968365" cy="123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21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60. Форма добавления сайта для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проверки.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840"/>
              </a:spcBef>
            </a:pPr>
            <a:r>
              <a:rPr dirty="0" sz="900">
                <a:latin typeface="Verdana"/>
                <a:cs typeface="Verdana"/>
              </a:rPr>
              <a:t>Для  </a:t>
            </a:r>
            <a:r>
              <a:rPr dirty="0" sz="900" spc="-5">
                <a:latin typeface="Verdana"/>
                <a:cs typeface="Verdana"/>
              </a:rPr>
              <a:t>добавления  сайта  копируйте  ссылку  в  </a:t>
            </a:r>
            <a:r>
              <a:rPr dirty="0" sz="900">
                <a:latin typeface="Verdana"/>
                <a:cs typeface="Verdana"/>
              </a:rPr>
              <a:t>поле  для  </a:t>
            </a:r>
            <a:r>
              <a:rPr dirty="0" sz="900" spc="-5">
                <a:latin typeface="Verdana"/>
                <a:cs typeface="Verdana"/>
              </a:rPr>
              <a:t>ввода  ссылки  в  форме  и </a:t>
            </a:r>
            <a:r>
              <a:rPr dirty="0" sz="900" spc="2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«Добавить». Ещё Вы можете оставить свои комментарии по поводу сайта, на </a:t>
            </a:r>
            <a:r>
              <a:rPr dirty="0" sz="900">
                <a:latin typeface="Verdana"/>
                <a:cs typeface="Verdana"/>
              </a:rPr>
              <a:t>который </a:t>
            </a:r>
            <a:r>
              <a:rPr dirty="0" sz="900" spc="-5">
                <a:latin typeface="Verdana"/>
                <a:cs typeface="Verdana"/>
              </a:rPr>
              <a:t>ведет эта  ссылка,  например,  что  на  этом  сайте  располагается:  открытая  электронная  библиотека </a:t>
            </a:r>
            <a:r>
              <a:rPr dirty="0" sz="900" spc="2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latin typeface="Verdana"/>
                <a:cs typeface="Verdana"/>
              </a:rPr>
              <a:t>поисковая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система.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Если указанный Вами </a:t>
            </a:r>
            <a:r>
              <a:rPr dirty="0" sz="900">
                <a:latin typeface="Verdana"/>
                <a:cs typeface="Verdana"/>
              </a:rPr>
              <a:t>сайт </a:t>
            </a:r>
            <a:r>
              <a:rPr dirty="0" sz="900" spc="-5">
                <a:latin typeface="Verdana"/>
                <a:cs typeface="Verdana"/>
              </a:rPr>
              <a:t>уже известен нашей системе, то, скорее всего,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получите такое  сообщение: «Сайт уже </a:t>
            </a:r>
            <a:r>
              <a:rPr dirty="0" sz="900">
                <a:latin typeface="Verdana"/>
                <a:cs typeface="Verdana"/>
              </a:rPr>
              <a:t>обработан </a:t>
            </a:r>
            <a:r>
              <a:rPr dirty="0" sz="900" spc="-5">
                <a:latin typeface="Verdana"/>
                <a:cs typeface="Verdana"/>
              </a:rPr>
              <a:t>нашей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системой».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476" y="6691365"/>
            <a:ext cx="6021705" cy="1567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11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61. Форма добавления сайта после </a:t>
            </a:r>
            <a:r>
              <a:rPr dirty="0" sz="900" spc="-10" b="1">
                <a:latin typeface="Verdana"/>
                <a:cs typeface="Verdana"/>
              </a:rPr>
              <a:t>ввода </a:t>
            </a:r>
            <a:r>
              <a:rPr dirty="0" sz="900" spc="-5" b="1">
                <a:latin typeface="Verdana"/>
                <a:cs typeface="Verdana"/>
              </a:rPr>
              <a:t>уже известной в системе</a:t>
            </a:r>
            <a:r>
              <a:rPr dirty="0" sz="900" spc="1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ссылки.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4.8. </a:t>
            </a:r>
            <a:r>
              <a:rPr dirty="0" sz="1200" spc="-5" b="1">
                <a:latin typeface="Arial"/>
                <a:cs typeface="Arial"/>
              </a:rPr>
              <a:t>Вход на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форум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Чтобы попасть на </a:t>
            </a:r>
            <a:r>
              <a:rPr dirty="0" sz="900">
                <a:latin typeface="Verdana"/>
                <a:cs typeface="Verdana"/>
              </a:rPr>
              <a:t>форум </a:t>
            </a:r>
            <a:r>
              <a:rPr dirty="0" sz="900" spc="-5">
                <a:latin typeface="Verdana"/>
                <a:cs typeface="Verdana"/>
              </a:rPr>
              <a:t>в качестве зарегистрированного пользователя, достаточно  представиться сайту («Войти») и перейти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ссылке на форум. После этого на форуме будут  автоматически произведена авторизация.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В качестве </a:t>
            </a:r>
            <a:r>
              <a:rPr dirty="0" sz="900">
                <a:latin typeface="Verdana"/>
                <a:cs typeface="Verdana"/>
              </a:rPr>
              <a:t>псевдонима </a:t>
            </a:r>
            <a:r>
              <a:rPr dirty="0" sz="900" spc="-10">
                <a:latin typeface="Verdana"/>
                <a:cs typeface="Verdana"/>
              </a:rPr>
              <a:t>на </a:t>
            </a:r>
            <a:r>
              <a:rPr dirty="0" sz="900" spc="-5">
                <a:latin typeface="Verdana"/>
                <a:cs typeface="Verdana"/>
              </a:rPr>
              <a:t>форуме будет использован псевдоним из вашего профиля (см. </a:t>
            </a:r>
            <a:r>
              <a:rPr dirty="0" sz="900" spc="-10">
                <a:latin typeface="Verdana"/>
                <a:cs typeface="Verdana"/>
              </a:rPr>
              <a:t>п.  </a:t>
            </a:r>
            <a:r>
              <a:rPr dirty="0" sz="900" spc="-5">
                <a:latin typeface="Verdana"/>
                <a:cs typeface="Verdana"/>
              </a:rPr>
              <a:t>4.4). В случае если Вы не успели придумать </a:t>
            </a:r>
            <a:r>
              <a:rPr dirty="0" sz="900">
                <a:latin typeface="Verdana"/>
                <a:cs typeface="Verdana"/>
              </a:rPr>
              <a:t>псевдоним, </a:t>
            </a:r>
            <a:r>
              <a:rPr dirty="0" sz="900" spc="-5">
                <a:latin typeface="Verdana"/>
                <a:cs typeface="Verdana"/>
              </a:rPr>
              <a:t>будет использоваться по умолчанию</a:t>
            </a:r>
            <a:r>
              <a:rPr dirty="0" sz="900" spc="-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</a:t>
            </a:r>
            <a:endParaRPr sz="90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«Пользователь».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516" y="792490"/>
            <a:ext cx="5939028" cy="2089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0516" y="4235206"/>
            <a:ext cx="5940552" cy="2363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096" y="482578"/>
            <a:ext cx="6014720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441198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5. </a:t>
            </a:r>
            <a:r>
              <a:rPr dirty="0" sz="1400" b="1">
                <a:latin typeface="Arial"/>
                <a:cs typeface="Arial"/>
              </a:rPr>
              <a:t>Отчет о проверке на </a:t>
            </a:r>
            <a:r>
              <a:rPr dirty="0" sz="1400" spc="-5" b="1">
                <a:latin typeface="Arial"/>
                <a:cs typeface="Arial"/>
              </a:rPr>
              <a:t>наличие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заимствований</a:t>
            </a:r>
            <a:endParaRPr sz="1400">
              <a:latin typeface="Arial"/>
              <a:cs typeface="Arial"/>
            </a:endParaRPr>
          </a:p>
          <a:p>
            <a:pPr marL="58419" marR="5080" indent="226695">
              <a:lnSpc>
                <a:spcPts val="1900"/>
              </a:lnSpc>
              <a:spcBef>
                <a:spcPts val="25"/>
              </a:spcBef>
              <a:tabLst>
                <a:tab pos="711835" algn="l"/>
                <a:tab pos="3930650" algn="l"/>
              </a:tabLst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перехода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просмотра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необходимо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нажать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иконку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перехода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просмотру  отчета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на мини-бар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справа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	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2236704"/>
            <a:ext cx="6021705" cy="469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86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62. Строка проверенного документа – в правой части находится</a:t>
            </a:r>
            <a:r>
              <a:rPr dirty="0" sz="900" spc="7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иконка</a:t>
            </a:r>
            <a:endParaRPr sz="900">
              <a:latin typeface="Verdana"/>
              <a:cs typeface="Verdana"/>
            </a:endParaRPr>
          </a:p>
          <a:p>
            <a:pPr marL="2101850">
              <a:lnSpc>
                <a:spcPct val="100000"/>
              </a:lnSpc>
              <a:spcBef>
                <a:spcPts val="670"/>
              </a:spcBef>
              <a:tabLst>
                <a:tab pos="4322445" algn="l"/>
              </a:tabLst>
            </a:pPr>
            <a:r>
              <a:rPr dirty="0" sz="900" spc="-5" b="1">
                <a:latin typeface="Verdana"/>
                <a:cs typeface="Verdana"/>
              </a:rPr>
              <a:t>перехода к просмотру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отчета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(	).</a:t>
            </a:r>
            <a:endParaRPr sz="900">
              <a:latin typeface="Verdana"/>
              <a:cs typeface="Verdana"/>
            </a:endParaRPr>
          </a:p>
          <a:p>
            <a:pPr marL="65405" marR="5080" indent="226695">
              <a:lnSpc>
                <a:spcPct val="121100"/>
              </a:lnSpc>
              <a:spcBef>
                <a:spcPts val="615"/>
              </a:spcBef>
            </a:pP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нажатия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иконку,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зависимости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типа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последнего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данному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документу,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Вам  </a:t>
            </a:r>
            <a:r>
              <a:rPr dirty="0" sz="900" spc="-5">
                <a:latin typeface="Verdana"/>
                <a:cs typeface="Verdana"/>
              </a:rPr>
              <a:t>откроется:</a:t>
            </a:r>
            <a:endParaRPr sz="900">
              <a:latin typeface="Verdana"/>
              <a:cs typeface="Verdana"/>
            </a:endParaRPr>
          </a:p>
          <a:p>
            <a:pPr marL="749935" marR="5715" indent="-228600">
              <a:lnSpc>
                <a:spcPct val="121100"/>
              </a:lnSpc>
              <a:spcBef>
                <a:spcPts val="1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Краткий отчет – в случае если полный отчет по проверки данного документа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10">
                <a:latin typeface="Verdana"/>
                <a:cs typeface="Verdana"/>
              </a:rPr>
              <a:t>не  </a:t>
            </a:r>
            <a:r>
              <a:rPr dirty="0" sz="900" spc="-5">
                <a:latin typeface="Verdana"/>
                <a:cs typeface="Verdana"/>
              </a:rPr>
              <a:t>был вскрыт;</a:t>
            </a:r>
            <a:endParaRPr sz="900">
              <a:latin typeface="Verdana"/>
              <a:cs typeface="Verdana"/>
            </a:endParaRPr>
          </a:p>
          <a:p>
            <a:pPr marL="521334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latin typeface="Verdana"/>
                <a:cs typeface="Verdana"/>
              </a:rPr>
              <a:t>или…</a:t>
            </a:r>
            <a:endParaRPr sz="900">
              <a:latin typeface="Verdana"/>
              <a:cs typeface="Verdana"/>
            </a:endParaRPr>
          </a:p>
          <a:p>
            <a:pPr algn="just" marL="749935" marR="5080" indent="-228600">
              <a:lnSpc>
                <a:spcPct val="121700"/>
              </a:lnSpc>
              <a:spcBef>
                <a:spcPts val="5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>
                <a:latin typeface="Verdana"/>
                <a:cs typeface="Verdana"/>
              </a:rPr>
              <a:t>Полный </a:t>
            </a:r>
            <a:r>
              <a:rPr dirty="0" sz="900" spc="-5">
                <a:latin typeface="Verdana"/>
                <a:cs typeface="Verdana"/>
              </a:rPr>
              <a:t>отчет – в случае если Вы указали «Вывести полный отчет» в параметрах  проверки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вскрыли полный отчет при просмотре краткого отчета (см. </a:t>
            </a:r>
            <a:r>
              <a:rPr dirty="0" sz="900">
                <a:latin typeface="Verdana"/>
                <a:cs typeface="Verdana"/>
              </a:rPr>
              <a:t>5.1 </a:t>
            </a:r>
            <a:r>
              <a:rPr dirty="0" sz="900" spc="-5">
                <a:latin typeface="Verdana"/>
                <a:cs typeface="Verdana"/>
              </a:rPr>
              <a:t>Просмотр  краткого отчета).</a:t>
            </a:r>
            <a:endParaRPr sz="900">
              <a:latin typeface="Verdana"/>
              <a:cs typeface="Verdana"/>
            </a:endParaRPr>
          </a:p>
          <a:p>
            <a:pPr marL="65405" marR="5715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Получение или вскрытие полных отчетов является платной услугой, </a:t>
            </a:r>
            <a:r>
              <a:rPr dirty="0" sz="900" i="1">
                <a:latin typeface="Verdana"/>
                <a:cs typeface="Verdana"/>
              </a:rPr>
              <a:t>для </a:t>
            </a:r>
            <a:r>
              <a:rPr dirty="0" sz="900" spc="-5" i="1">
                <a:latin typeface="Verdana"/>
                <a:cs typeface="Verdana"/>
              </a:rPr>
              <a:t>получения  </a:t>
            </a:r>
            <a:r>
              <a:rPr dirty="0" sz="900" spc="-5" i="1">
                <a:latin typeface="Verdana"/>
                <a:cs typeface="Verdana"/>
              </a:rPr>
              <a:t>информации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</a:t>
            </a:r>
            <a:r>
              <a:rPr dirty="0" sz="900" spc="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способах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приобретения</a:t>
            </a:r>
            <a:r>
              <a:rPr dirty="0" sz="900" spc="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услуг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перейдите</a:t>
            </a:r>
            <a:r>
              <a:rPr dirty="0" sz="900" spc="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страницу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«Тарифы»</a:t>
            </a:r>
            <a:r>
              <a:rPr dirty="0" sz="900" spc="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(см.</a:t>
            </a:r>
            <a:r>
              <a:rPr dirty="0" sz="900" spc="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раздел</a:t>
            </a:r>
            <a:endParaRPr sz="900">
              <a:latin typeface="Verdana"/>
              <a:cs typeface="Verdana"/>
            </a:endParaRPr>
          </a:p>
          <a:p>
            <a:pPr marL="65405">
              <a:lnSpc>
                <a:spcPct val="100000"/>
              </a:lnSpc>
              <a:spcBef>
                <a:spcPts val="240"/>
              </a:spcBef>
            </a:pPr>
            <a:r>
              <a:rPr dirty="0" sz="900" spc="-5" i="1">
                <a:latin typeface="Verdana"/>
                <a:cs typeface="Verdana"/>
              </a:rPr>
              <a:t>5.8. </a:t>
            </a:r>
            <a:r>
              <a:rPr dirty="0" sz="900" spc="-5">
                <a:latin typeface="Verdana"/>
                <a:cs typeface="Verdana"/>
              </a:rPr>
              <a:t>Просмотр отчета по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</a:t>
            </a:r>
            <a:r>
              <a:rPr dirty="0" sz="900" spc="-5" i="1">
                <a:latin typeface="Verdana"/>
                <a:cs typeface="Verdana"/>
              </a:rPr>
              <a:t>).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более эффективного использования проверочных модулей и дополнительных коллекций  необходимо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знать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учитывать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особенности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каждого</a:t>
            </a:r>
            <a:r>
              <a:rPr dirty="0" sz="900" spc="1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модуля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только</a:t>
            </a:r>
            <a:r>
              <a:rPr dirty="0" sz="900" spc="1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отправке</a:t>
            </a:r>
            <a:r>
              <a:rPr dirty="0" sz="900" spc="1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endParaRPr sz="900">
              <a:latin typeface="Verdana"/>
              <a:cs typeface="Verdana"/>
            </a:endParaRPr>
          </a:p>
          <a:p>
            <a:pPr marL="66040" marR="635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проверку, а также при изучении </a:t>
            </a:r>
            <a:r>
              <a:rPr dirty="0" sz="900">
                <a:latin typeface="Verdana"/>
                <a:cs typeface="Verdana"/>
              </a:rPr>
              <a:t>подготовленного </a:t>
            </a:r>
            <a:r>
              <a:rPr dirty="0" sz="900" spc="-5">
                <a:latin typeface="Verdana"/>
                <a:cs typeface="Verdana"/>
              </a:rPr>
              <a:t>отчета </a:t>
            </a:r>
            <a:r>
              <a:rPr dirty="0" sz="900">
                <a:latin typeface="Verdana"/>
                <a:cs typeface="Verdana"/>
              </a:rPr>
              <a:t>(подробнее </a:t>
            </a:r>
            <a:r>
              <a:rPr dirty="0" sz="900" spc="-5">
                <a:latin typeface="Verdana"/>
                <a:cs typeface="Verdana"/>
              </a:rPr>
              <a:t>см. 5.8 Просмотр отчета по  источнику).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Просмотр краткого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отчета</a:t>
            </a:r>
            <a:endParaRPr sz="1200">
              <a:latin typeface="Arial"/>
              <a:cs typeface="Arial"/>
            </a:endParaRPr>
          </a:p>
          <a:p>
            <a:pPr marL="65405" marR="5715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На открытой странице краткого отчета Вы </a:t>
            </a:r>
            <a:r>
              <a:rPr dirty="0" sz="900">
                <a:latin typeface="Verdana"/>
                <a:cs typeface="Verdana"/>
              </a:rPr>
              <a:t>увидите </a:t>
            </a:r>
            <a:r>
              <a:rPr dirty="0" sz="900" spc="-5">
                <a:latin typeface="Verdana"/>
                <a:cs typeface="Verdana"/>
              </a:rPr>
              <a:t>таблицу источников. В </a:t>
            </a:r>
            <a:r>
              <a:rPr dirty="0" sz="900">
                <a:latin typeface="Verdana"/>
                <a:cs typeface="Verdana"/>
              </a:rPr>
              <a:t>каждой </a:t>
            </a:r>
            <a:r>
              <a:rPr dirty="0" sz="900" spc="-5">
                <a:latin typeface="Verdana"/>
                <a:cs typeface="Verdana"/>
              </a:rPr>
              <a:t>строке  таблицы Вы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увидите: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Процент заимствования по </a:t>
            </a:r>
            <a:r>
              <a:rPr dirty="0" sz="900">
                <a:latin typeface="Verdana"/>
                <a:cs typeface="Verdana"/>
              </a:rPr>
              <a:t>данному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Наименование источника;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Порядковый номер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Прямую ссылку на источник;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Дату </a:t>
            </a:r>
            <a:r>
              <a:rPr dirty="0" sz="900">
                <a:latin typeface="Verdana"/>
                <a:cs typeface="Verdana"/>
              </a:rPr>
              <a:t>последнего </a:t>
            </a:r>
            <a:r>
              <a:rPr dirty="0" sz="900" spc="-5">
                <a:latin typeface="Verdana"/>
                <a:cs typeface="Verdana"/>
              </a:rPr>
              <a:t>обновления источника в </a:t>
            </a:r>
            <a:r>
              <a:rPr dirty="0" sz="900">
                <a:latin typeface="Verdana"/>
                <a:cs typeface="Verdana"/>
              </a:rPr>
              <a:t>модуле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Наименование модуля поиска нашедшего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062" y="9116045"/>
            <a:ext cx="15633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63. Краткий</a:t>
            </a:r>
            <a:r>
              <a:rPr dirty="0" sz="900" spc="-5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0575" y="1258834"/>
            <a:ext cx="164084" cy="143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7582" y="1258072"/>
            <a:ext cx="146721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1648978"/>
            <a:ext cx="5916959" cy="408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4835" y="2414026"/>
            <a:ext cx="164084" cy="14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0516" y="7118598"/>
            <a:ext cx="4837176" cy="1900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9000" cy="2767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  <a:tabLst>
                <a:tab pos="4317365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400"/>
              </a:lnSpc>
            </a:pPr>
            <a:r>
              <a:rPr dirty="0" sz="900" spc="-5">
                <a:latin typeface="Verdana"/>
                <a:cs typeface="Verdana"/>
              </a:rPr>
              <a:t>Процент заимствования показывает - сколько в </a:t>
            </a:r>
            <a:r>
              <a:rPr dirty="0" sz="900" spc="-10">
                <a:latin typeface="Verdana"/>
                <a:cs typeface="Verdana"/>
              </a:rPr>
              <a:t>тексте </a:t>
            </a:r>
            <a:r>
              <a:rPr dirty="0" sz="900">
                <a:latin typeface="Verdana"/>
                <a:cs typeface="Verdana"/>
              </a:rPr>
              <a:t>найдено </a:t>
            </a:r>
            <a:r>
              <a:rPr dirty="0" sz="900" spc="-5">
                <a:latin typeface="Verdana"/>
                <a:cs typeface="Verdana"/>
              </a:rPr>
              <a:t>заимствований по отношению  ко всему документу. </a:t>
            </a:r>
            <a:r>
              <a:rPr dirty="0" sz="900">
                <a:latin typeface="Verdana"/>
                <a:cs typeface="Verdana"/>
              </a:rPr>
              <a:t>Цифры </a:t>
            </a:r>
            <a:r>
              <a:rPr dirty="0" sz="900" spc="-5">
                <a:latin typeface="Verdana"/>
                <a:cs typeface="Verdana"/>
              </a:rPr>
              <a:t>и знак «%» могут </a:t>
            </a:r>
            <a:r>
              <a:rPr dirty="0" sz="900">
                <a:latin typeface="Verdana"/>
                <a:cs typeface="Verdana"/>
              </a:rPr>
              <a:t>быть </a:t>
            </a:r>
            <a:r>
              <a:rPr dirty="0" sz="900" spc="-5">
                <a:latin typeface="Verdana"/>
                <a:cs typeface="Verdana"/>
              </a:rPr>
              <a:t>окрашены в один из </a:t>
            </a:r>
            <a:r>
              <a:rPr dirty="0" sz="900">
                <a:latin typeface="Verdana"/>
                <a:cs typeface="Verdana"/>
              </a:rPr>
              <a:t>цветов </a:t>
            </a:r>
            <a:r>
              <a:rPr dirty="0" sz="900" spc="-5">
                <a:latin typeface="Verdana"/>
                <a:cs typeface="Verdana"/>
              </a:rPr>
              <a:t>в зависимости </a:t>
            </a:r>
            <a:r>
              <a:rPr dirty="0" sz="900">
                <a:latin typeface="Verdana"/>
                <a:cs typeface="Verdana"/>
              </a:rPr>
              <a:t>от  </a:t>
            </a:r>
            <a:r>
              <a:rPr dirty="0" sz="900" spc="-5">
                <a:latin typeface="Verdana"/>
                <a:cs typeface="Verdana"/>
              </a:rPr>
              <a:t>типа источника. Цвет может быть </a:t>
            </a:r>
            <a:r>
              <a:rPr dirty="0" sz="900">
                <a:latin typeface="Verdana"/>
                <a:cs typeface="Verdana"/>
              </a:rPr>
              <a:t>зеленым </a:t>
            </a:r>
            <a:r>
              <a:rPr dirty="0" sz="900" spc="-5">
                <a:latin typeface="Verdana"/>
                <a:cs typeface="Verdana"/>
              </a:rPr>
              <a:t>– тогда источник считается «Цитированием»  (заимствованным из нормативных докмуентов и корректно оформленным цитированием), </a:t>
            </a:r>
            <a:r>
              <a:rPr dirty="0" sz="900">
                <a:latin typeface="Verdana"/>
                <a:cs typeface="Verdana"/>
              </a:rPr>
              <a:t>или  оранжевым </a:t>
            </a:r>
            <a:r>
              <a:rPr dirty="0" sz="900" spc="-5">
                <a:latin typeface="Verdana"/>
                <a:cs typeface="Verdana"/>
              </a:rPr>
              <a:t>– тогда источник считается «Заимствованным».</a:t>
            </a:r>
            <a:endParaRPr sz="9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умолчанию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список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источников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сортируется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порядке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убывания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процента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заимствования.</a:t>
            </a:r>
            <a:endParaRPr sz="900">
              <a:latin typeface="Verdana"/>
              <a:cs typeface="Verdana"/>
            </a:endParaRPr>
          </a:p>
          <a:p>
            <a:pPr algn="r" marR="6350">
              <a:lnSpc>
                <a:spcPct val="100000"/>
              </a:lnSpc>
              <a:spcBef>
                <a:spcPts val="515"/>
              </a:spcBef>
              <a:tabLst>
                <a:tab pos="5021580" algn="l"/>
              </a:tabLst>
            </a:pP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изменить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порядок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сортировки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нажатием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стрелочки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	)  сортировки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7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«шапке» таблицы, при этом </a:t>
            </a:r>
            <a:r>
              <a:rPr dirty="0" sz="900">
                <a:latin typeface="Verdana"/>
                <a:cs typeface="Verdana"/>
              </a:rPr>
              <a:t>направление </a:t>
            </a:r>
            <a:r>
              <a:rPr dirty="0" sz="900" spc="-5">
                <a:latin typeface="Verdana"/>
                <a:cs typeface="Verdana"/>
              </a:rPr>
              <a:t>стрелочки будет меняться, </a:t>
            </a:r>
            <a:r>
              <a:rPr dirty="0" sz="900">
                <a:latin typeface="Verdana"/>
                <a:cs typeface="Verdana"/>
              </a:rPr>
              <a:t>указывая </a:t>
            </a:r>
            <a:r>
              <a:rPr dirty="0" sz="900" spc="-5">
                <a:latin typeface="Verdana"/>
                <a:cs typeface="Verdana"/>
              </a:rPr>
              <a:t>на способ  сортировки, а </a:t>
            </a:r>
            <a:r>
              <a:rPr dirty="0" sz="900">
                <a:latin typeface="Verdana"/>
                <a:cs typeface="Verdana"/>
              </a:rPr>
              <a:t>подчеркивание указывает </a:t>
            </a:r>
            <a:r>
              <a:rPr dirty="0" sz="900" spc="-5">
                <a:latin typeface="Verdana"/>
                <a:cs typeface="Verdana"/>
              </a:rPr>
              <a:t>на </a:t>
            </a:r>
            <a:r>
              <a:rPr dirty="0" sz="900">
                <a:latin typeface="Verdana"/>
                <a:cs typeface="Verdana"/>
              </a:rPr>
              <a:t>столбец, </a:t>
            </a:r>
            <a:r>
              <a:rPr dirty="0" sz="900" spc="-5">
                <a:latin typeface="Verdana"/>
                <a:cs typeface="Verdana"/>
              </a:rPr>
              <a:t>по которому в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момент произведена  сортировка.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Вы можете перейти по прямой ссылке на источник (см. 5.7.4 Прямая ссылка на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источник).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В верхней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документа Вы увидите кнопки-иконки, </a:t>
            </a:r>
            <a:r>
              <a:rPr dirty="0" sz="900">
                <a:latin typeface="Verdana"/>
                <a:cs typeface="Verdana"/>
              </a:rPr>
              <a:t>позволяющие </a:t>
            </a:r>
            <a:r>
              <a:rPr dirty="0" sz="900" spc="-5">
                <a:latin typeface="Verdana"/>
                <a:cs typeface="Verdana"/>
              </a:rPr>
              <a:t>переход к </a:t>
            </a:r>
            <a:r>
              <a:rPr dirty="0" sz="900">
                <a:latin typeface="Verdana"/>
                <a:cs typeface="Verdana"/>
              </a:rPr>
              <a:t>следующим  </a:t>
            </a:r>
            <a:r>
              <a:rPr dirty="0" sz="900" spc="-5">
                <a:latin typeface="Verdana"/>
                <a:cs typeface="Verdana"/>
              </a:rPr>
              <a:t>действиям: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982980" indent="-515620">
              <a:lnSpc>
                <a:spcPct val="100000"/>
              </a:lnSpc>
              <a:buFont typeface="Symbol"/>
              <a:buChar char=""/>
              <a:tabLst>
                <a:tab pos="982980" algn="l"/>
                <a:tab pos="983615" algn="l"/>
              </a:tabLst>
            </a:pPr>
            <a:r>
              <a:rPr dirty="0" sz="900" spc="-5">
                <a:latin typeface="Verdana"/>
                <a:cs typeface="Verdana"/>
              </a:rPr>
              <a:t>– </a:t>
            </a:r>
            <a:r>
              <a:rPr dirty="0" sz="900">
                <a:latin typeface="Verdana"/>
                <a:cs typeface="Verdana"/>
              </a:rPr>
              <a:t>возврат </a:t>
            </a:r>
            <a:r>
              <a:rPr dirty="0" sz="900" spc="-5">
                <a:latin typeface="Verdana"/>
                <a:cs typeface="Verdana"/>
              </a:rPr>
              <a:t>в кабинет к списку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документов;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500" y="3349230"/>
            <a:ext cx="78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Symbol"/>
                <a:cs typeface="Symbol"/>
              </a:rPr>
              <a:t></a:t>
            </a:r>
            <a:endParaRPr sz="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500" y="3590022"/>
            <a:ext cx="78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Symbol"/>
                <a:cs typeface="Symbol"/>
              </a:rPr>
              <a:t></a:t>
            </a:r>
            <a:endParaRPr sz="9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5322" y="3349230"/>
            <a:ext cx="3974465" cy="40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– просмотр истории отчетов (см. 5.3. Просмотр </a:t>
            </a:r>
            <a:r>
              <a:rPr dirty="0" sz="900">
                <a:latin typeface="Verdana"/>
                <a:cs typeface="Verdana"/>
              </a:rPr>
              <a:t>истории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отчетов);</a:t>
            </a:r>
            <a:endParaRPr sz="900">
              <a:latin typeface="Verdana"/>
              <a:cs typeface="Verdana"/>
            </a:endParaRPr>
          </a:p>
          <a:p>
            <a:pPr marL="93345">
              <a:lnSpc>
                <a:spcPct val="100000"/>
              </a:lnSpc>
              <a:spcBef>
                <a:spcPts val="815"/>
              </a:spcBef>
            </a:pPr>
            <a:r>
              <a:rPr dirty="0" sz="900" spc="-5">
                <a:latin typeface="Verdana"/>
                <a:cs typeface="Verdana"/>
              </a:rPr>
              <a:t>– выгрузка </a:t>
            </a:r>
            <a:r>
              <a:rPr dirty="0" sz="900">
                <a:latin typeface="Verdana"/>
                <a:cs typeface="Verdana"/>
              </a:rPr>
              <a:t>данного </a:t>
            </a:r>
            <a:r>
              <a:rPr dirty="0" sz="900" spc="-5">
                <a:latin typeface="Verdana"/>
                <a:cs typeface="Verdana"/>
              </a:rPr>
              <a:t>отчета (см. 5.4 Выгрузка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отчета);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497" y="3855198"/>
            <a:ext cx="78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Symbol"/>
                <a:cs typeface="Symbol"/>
              </a:rPr>
              <a:t></a:t>
            </a:r>
            <a:endParaRPr sz="9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0184" y="3855198"/>
            <a:ext cx="39103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– информация о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отчете (см. 5.6 Информация об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отчете);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476" y="4085322"/>
            <a:ext cx="6021705" cy="325627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018540" indent="-497840">
              <a:lnSpc>
                <a:spcPct val="100000"/>
              </a:lnSpc>
              <a:spcBef>
                <a:spcPts val="340"/>
              </a:spcBef>
              <a:buFont typeface="Symbol"/>
              <a:buChar char=""/>
              <a:tabLst>
                <a:tab pos="1017905" algn="l"/>
                <a:tab pos="1019175" algn="l"/>
              </a:tabLst>
            </a:pPr>
            <a:r>
              <a:rPr dirty="0" sz="900" spc="-5">
                <a:latin typeface="Verdana"/>
                <a:cs typeface="Verdana"/>
              </a:rPr>
              <a:t>– </a:t>
            </a:r>
            <a:r>
              <a:rPr dirty="0" sz="900">
                <a:latin typeface="Verdana"/>
                <a:cs typeface="Verdana"/>
              </a:rPr>
              <a:t>вывод </a:t>
            </a:r>
            <a:r>
              <a:rPr dirty="0" sz="900" spc="-5">
                <a:latin typeface="Verdana"/>
                <a:cs typeface="Verdana"/>
              </a:rPr>
              <a:t>отчета на страницу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печати (см. 5.5 Вывод отчета на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печать).</a:t>
            </a:r>
            <a:endParaRPr sz="900">
              <a:latin typeface="Verdana"/>
              <a:cs typeface="Verdana"/>
            </a:endParaRPr>
          </a:p>
          <a:p>
            <a:pPr algn="r" marL="66040" marR="5715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Если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Вас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интересует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более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подробная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информация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результатах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данной</a:t>
            </a:r>
            <a:r>
              <a:rPr dirty="0" sz="900" spc="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проверки,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получить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полный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данной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проверке.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Для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получения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полного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«Получить </a:t>
            </a:r>
            <a:r>
              <a:rPr dirty="0" sz="900">
                <a:latin typeface="Verdana"/>
                <a:cs typeface="Verdana"/>
              </a:rPr>
              <a:t>полный </a:t>
            </a:r>
            <a:r>
              <a:rPr dirty="0" sz="900" spc="-5">
                <a:latin typeface="Verdana"/>
                <a:cs typeface="Verdana"/>
              </a:rPr>
              <a:t>отчет» в нижней правом углу панели. Нажав на кнопку Вы вскрываете отчет,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marL="66040" marR="762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тогда </a:t>
            </a:r>
            <a:r>
              <a:rPr dirty="0" sz="900">
                <a:latin typeface="Verdana"/>
                <a:cs typeface="Verdana"/>
              </a:rPr>
              <a:t>он </a:t>
            </a:r>
            <a:r>
              <a:rPr dirty="0" sz="900" spc="-5">
                <a:latin typeface="Verdana"/>
                <a:cs typeface="Verdana"/>
              </a:rPr>
              <a:t>становится полным. После вскрытия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отчет навсегда становится отчетом другого  типа – </a:t>
            </a:r>
            <a:r>
              <a:rPr dirty="0" sz="900">
                <a:latin typeface="Verdana"/>
                <a:cs typeface="Verdana"/>
              </a:rPr>
              <a:t>полным </a:t>
            </a:r>
            <a:r>
              <a:rPr dirty="0" sz="900" spc="-5">
                <a:latin typeface="Verdana"/>
                <a:cs typeface="Verdana"/>
              </a:rPr>
              <a:t>(см. 5.2 Просмотр полного отчета).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 startAt="2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Просмотр полного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отчета</a:t>
            </a:r>
            <a:endParaRPr sz="12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latin typeface="Verdana"/>
                <a:cs typeface="Verdana"/>
              </a:rPr>
              <a:t>Полный </a:t>
            </a:r>
            <a:r>
              <a:rPr dirty="0" sz="900" spc="-5">
                <a:latin typeface="Verdana"/>
                <a:cs typeface="Verdana"/>
              </a:rPr>
              <a:t>отчет, помимо того, что есть в кратком отчете имеет несколько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особенностей: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Отчет теперь становится редактируемым (см. 5.7 Редактирование полного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отчета);</a:t>
            </a:r>
            <a:endParaRPr sz="900">
              <a:latin typeface="Verdana"/>
              <a:cs typeface="Verdana"/>
            </a:endParaRPr>
          </a:p>
          <a:p>
            <a:pPr lvl="2" marL="749935" marR="5080" indent="-228600">
              <a:lnSpc>
                <a:spcPts val="1320"/>
              </a:lnSpc>
              <a:spcBef>
                <a:spcPts val="7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Ниже таблицы с источниками </a:t>
            </a:r>
            <a:r>
              <a:rPr dirty="0" sz="900">
                <a:latin typeface="Verdana"/>
                <a:cs typeface="Verdana"/>
              </a:rPr>
              <a:t>появился </a:t>
            </a:r>
            <a:r>
              <a:rPr dirty="0" sz="900" spc="-5">
                <a:latin typeface="Verdana"/>
                <a:cs typeface="Verdana"/>
              </a:rPr>
              <a:t>текст документа с </a:t>
            </a:r>
            <a:r>
              <a:rPr dirty="0" sz="900">
                <a:latin typeface="Verdana"/>
                <a:cs typeface="Verdana"/>
              </a:rPr>
              <a:t>выделенными </a:t>
            </a:r>
            <a:r>
              <a:rPr dirty="0" sz="900" spc="-5">
                <a:latin typeface="Verdana"/>
                <a:cs typeface="Verdana"/>
              </a:rPr>
              <a:t>фрагментами  распределения блоков цитирования в тексте (см.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далее);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Список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можно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скрыть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удобства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чтении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текста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полного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отчета,</a:t>
            </a:r>
            <a:endParaRPr sz="900">
              <a:latin typeface="Verdana"/>
              <a:cs typeface="Verdana"/>
            </a:endParaRPr>
          </a:p>
          <a:p>
            <a:pPr marL="749935">
              <a:lnSpc>
                <a:spcPct val="100000"/>
              </a:lnSpc>
              <a:spcBef>
                <a:spcPts val="675"/>
              </a:spcBef>
              <a:tabLst>
                <a:tab pos="2194560" algn="l"/>
              </a:tabLst>
            </a:pPr>
            <a:r>
              <a:rPr dirty="0" sz="900" spc="-5">
                <a:latin typeface="Verdana"/>
                <a:cs typeface="Verdana"/>
              </a:rPr>
              <a:t>нажмите	, чтобы свернуть краткий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отчет;</a:t>
            </a:r>
            <a:endParaRPr sz="900">
              <a:latin typeface="Verdana"/>
              <a:cs typeface="Verdana"/>
            </a:endParaRPr>
          </a:p>
          <a:p>
            <a:pPr lvl="2" marL="749935" marR="6350" indent="-228600">
              <a:lnSpc>
                <a:spcPct val="121100"/>
              </a:lnSpc>
              <a:spcBef>
                <a:spcPts val="815"/>
              </a:spcBef>
              <a:buFont typeface="Symbol"/>
              <a:buChar char=""/>
              <a:tabLst>
                <a:tab pos="749935" algn="l"/>
                <a:tab pos="750570" algn="l"/>
                <a:tab pos="3819525" algn="l"/>
              </a:tabLst>
            </a:pP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полном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нажатии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этой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кнопки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	откроется краткий отчет (на случай  если </a:t>
            </a:r>
            <a:r>
              <a:rPr dirty="0" sz="900">
                <a:latin typeface="Verdana"/>
                <a:cs typeface="Verdana"/>
              </a:rPr>
              <a:t>вам </a:t>
            </a:r>
            <a:r>
              <a:rPr dirty="0" sz="900" spc="-5">
                <a:latin typeface="Verdana"/>
                <a:cs typeface="Verdana"/>
              </a:rPr>
              <a:t>будет удобнее смотреть краткий отчет </a:t>
            </a:r>
            <a:r>
              <a:rPr dirty="0" sz="900">
                <a:latin typeface="Verdana"/>
                <a:cs typeface="Verdana"/>
              </a:rPr>
              <a:t>даже после </a:t>
            </a:r>
            <a:r>
              <a:rPr dirty="0" sz="900" spc="-5">
                <a:latin typeface="Verdana"/>
                <a:cs typeface="Verdana"/>
              </a:rPr>
              <a:t>вскрытия полного).</a:t>
            </a:r>
            <a:endParaRPr sz="900">
              <a:latin typeface="Verdana"/>
              <a:cs typeface="Verdana"/>
            </a:endParaRPr>
          </a:p>
          <a:p>
            <a:pPr lvl="2" marL="749935" marR="7620" indent="-228600">
              <a:lnSpc>
                <a:spcPts val="1320"/>
              </a:lnSpc>
              <a:spcBef>
                <a:spcPts val="7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При просмотре списка источников в </a:t>
            </a:r>
            <a:r>
              <a:rPr dirty="0" sz="900">
                <a:latin typeface="Verdana"/>
                <a:cs typeface="Verdana"/>
              </a:rPr>
              <a:t>полном </a:t>
            </a:r>
            <a:r>
              <a:rPr dirty="0" sz="900" spc="-5">
                <a:latin typeface="Verdana"/>
                <a:cs typeface="Verdana"/>
              </a:rPr>
              <a:t>отчете можно перейти к отчету по  источнику (см. 5.8 Просмотр отчета по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62371" y="1792234"/>
            <a:ext cx="829056" cy="14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64792" y="2996194"/>
            <a:ext cx="237744" cy="21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64792" y="3265942"/>
            <a:ext cx="193548" cy="208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4792" y="3526545"/>
            <a:ext cx="274319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64792" y="3768862"/>
            <a:ext cx="248412" cy="211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64792" y="4032514"/>
            <a:ext cx="228600" cy="210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4955" y="6364234"/>
            <a:ext cx="890016" cy="167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6947" y="6588262"/>
            <a:ext cx="239267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8" y="2818873"/>
            <a:ext cx="5969000" cy="160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87195" marR="347345" indent="-87820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64. Текст документа в полном отчете с выделенными фрагментами  распределения блоков цитирования в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тексте.</a:t>
            </a:r>
            <a:endParaRPr sz="900">
              <a:latin typeface="Verdana"/>
              <a:cs typeface="Verdana"/>
            </a:endParaRPr>
          </a:p>
          <a:p>
            <a:pPr algn="just" marL="12700" marR="5080" indent="271145">
              <a:lnSpc>
                <a:spcPct val="121900"/>
              </a:lnSpc>
              <a:spcBef>
                <a:spcPts val="590"/>
              </a:spcBef>
              <a:buAutoNum type="arabicPeriod"/>
              <a:tabLst>
                <a:tab pos="459740" algn="l"/>
              </a:tabLst>
            </a:pPr>
            <a:r>
              <a:rPr dirty="0" sz="900" spc="-5">
                <a:latin typeface="Verdana"/>
                <a:cs typeface="Verdana"/>
              </a:rPr>
              <a:t>Все блоки цитирования </a:t>
            </a:r>
            <a:r>
              <a:rPr dirty="0" sz="900">
                <a:latin typeface="Verdana"/>
                <a:cs typeface="Verdana"/>
              </a:rPr>
              <a:t>выделены </a:t>
            </a:r>
            <a:r>
              <a:rPr dirty="0" sz="900" spc="-5">
                <a:latin typeface="Verdana"/>
                <a:cs typeface="Verdana"/>
              </a:rPr>
              <a:t>цветом соответствующему цвету </a:t>
            </a:r>
            <a:r>
              <a:rPr dirty="0" sz="900">
                <a:latin typeface="Verdana"/>
                <a:cs typeface="Verdana"/>
              </a:rPr>
              <a:t>источника, </a:t>
            </a:r>
            <a:r>
              <a:rPr dirty="0" sz="900" spc="-5">
                <a:latin typeface="Verdana"/>
                <a:cs typeface="Verdana"/>
              </a:rPr>
              <a:t>которому  принадлежит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10">
                <a:latin typeface="Verdana"/>
                <a:cs typeface="Verdana"/>
              </a:rPr>
              <a:t>блок, </a:t>
            </a:r>
            <a:r>
              <a:rPr dirty="0" sz="900" spc="-5">
                <a:latin typeface="Verdana"/>
                <a:cs typeface="Verdana"/>
              </a:rPr>
              <a:t>при этом в конце каждого блока располагается метка с </a:t>
            </a:r>
            <a:r>
              <a:rPr dirty="0" sz="900">
                <a:latin typeface="Verdana"/>
                <a:cs typeface="Verdana"/>
              </a:rPr>
              <a:t>порядковым  </a:t>
            </a:r>
            <a:r>
              <a:rPr dirty="0" sz="900" spc="-5">
                <a:latin typeface="Verdana"/>
                <a:cs typeface="Verdana"/>
              </a:rPr>
              <a:t>номером источника. Таким образом, Вы увидите - какие конкретно фрагменты текста были  заимствованы и из какого конкретного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источника.</a:t>
            </a:r>
            <a:endParaRPr sz="900">
              <a:latin typeface="Verdana"/>
              <a:cs typeface="Verdana"/>
            </a:endParaRPr>
          </a:p>
          <a:p>
            <a:pPr algn="just" marL="12700" marR="5080" indent="271145">
              <a:lnSpc>
                <a:spcPct val="121100"/>
              </a:lnSpc>
              <a:buAutoNum type="arabicPeriod"/>
              <a:tabLst>
                <a:tab pos="453390" algn="l"/>
              </a:tabLst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экономии времени при просмотре блоков цитирования в отчете можно использовать  стрелки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навигации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блокам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слева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помощью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них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мгновенно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перейти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к следующему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предыдущему блоку цитирования нажатием на стрелки </a:t>
            </a:r>
            <a:r>
              <a:rPr dirty="0" sz="900">
                <a:latin typeface="Verdana"/>
                <a:cs typeface="Verdana"/>
              </a:rPr>
              <a:t>вниз или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вверх.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24" y="6884908"/>
            <a:ext cx="5967095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7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65. Стрелки навигации в полном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отчете.</a:t>
            </a:r>
            <a:endParaRPr sz="900">
              <a:latin typeface="Verdana"/>
              <a:cs typeface="Verdana"/>
            </a:endParaRPr>
          </a:p>
          <a:p>
            <a:pPr marL="12700" marR="5080" indent="271145">
              <a:lnSpc>
                <a:spcPct val="162200"/>
              </a:lnSpc>
              <a:spcBef>
                <a:spcPts val="165"/>
              </a:spcBef>
              <a:tabLst>
                <a:tab pos="4077335" algn="l"/>
              </a:tabLst>
            </a:pPr>
            <a:r>
              <a:rPr dirty="0" sz="900" spc="-5">
                <a:latin typeface="Verdana"/>
                <a:cs typeface="Verdana"/>
              </a:rPr>
              <a:t>Еще,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удобного просмотра полного отчета, </a:t>
            </a:r>
            <a:r>
              <a:rPr dirty="0" sz="900">
                <a:latin typeface="Verdana"/>
                <a:cs typeface="Verdana"/>
              </a:rPr>
              <a:t>можно </a:t>
            </a:r>
            <a:r>
              <a:rPr dirty="0" sz="900" spc="-5">
                <a:latin typeface="Verdana"/>
                <a:cs typeface="Verdana"/>
              </a:rPr>
              <a:t>свернуть таблицу с кратким отчетом  нажав на стрелочки в правом верхнем углу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панели</a:t>
            </a:r>
            <a:r>
              <a:rPr dirty="0" sz="900" spc="-5">
                <a:latin typeface="Verdana"/>
                <a:cs typeface="Verdana"/>
              </a:rPr>
              <a:t> (	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3610" y="9180054"/>
            <a:ext cx="3589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66. Кнопка для свертывания списка</a:t>
            </a:r>
            <a:r>
              <a:rPr dirty="0" sz="900" spc="4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источников.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9468" y="792459"/>
            <a:ext cx="4421123" cy="1961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68780" y="4600935"/>
            <a:ext cx="4756403" cy="218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51959" y="7306066"/>
            <a:ext cx="890015" cy="166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56460" y="7714482"/>
            <a:ext cx="4058412" cy="1353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53412" y="7711431"/>
            <a:ext cx="4064635" cy="1359535"/>
          </a:xfrm>
          <a:custGeom>
            <a:avLst/>
            <a:gdLst/>
            <a:ahLst/>
            <a:cxnLst/>
            <a:rect l="l" t="t" r="r" b="b"/>
            <a:pathLst>
              <a:path w="4064635" h="1359534">
                <a:moveTo>
                  <a:pt x="406450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359408"/>
                </a:lnTo>
                <a:lnTo>
                  <a:pt x="4064508" y="1359408"/>
                </a:lnTo>
                <a:lnTo>
                  <a:pt x="4064508" y="1357884"/>
                </a:lnTo>
                <a:lnTo>
                  <a:pt x="3048" y="1357884"/>
                </a:lnTo>
                <a:lnTo>
                  <a:pt x="1524" y="1356360"/>
                </a:lnTo>
                <a:lnTo>
                  <a:pt x="3048" y="1356360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4064508" y="1524"/>
                </a:lnTo>
                <a:lnTo>
                  <a:pt x="4064508" y="0"/>
                </a:lnTo>
                <a:close/>
              </a:path>
              <a:path w="4064635" h="1359534">
                <a:moveTo>
                  <a:pt x="3048" y="1356360"/>
                </a:moveTo>
                <a:lnTo>
                  <a:pt x="1524" y="1356360"/>
                </a:lnTo>
                <a:lnTo>
                  <a:pt x="3048" y="1357884"/>
                </a:lnTo>
                <a:lnTo>
                  <a:pt x="3048" y="1356360"/>
                </a:lnTo>
                <a:close/>
              </a:path>
              <a:path w="4064635" h="1359534">
                <a:moveTo>
                  <a:pt x="4061460" y="1356360"/>
                </a:moveTo>
                <a:lnTo>
                  <a:pt x="3048" y="1356360"/>
                </a:lnTo>
                <a:lnTo>
                  <a:pt x="3048" y="1357884"/>
                </a:lnTo>
                <a:lnTo>
                  <a:pt x="4061460" y="1357884"/>
                </a:lnTo>
                <a:lnTo>
                  <a:pt x="4061460" y="1356360"/>
                </a:lnTo>
                <a:close/>
              </a:path>
              <a:path w="4064635" h="1359534">
                <a:moveTo>
                  <a:pt x="4061460" y="1524"/>
                </a:moveTo>
                <a:lnTo>
                  <a:pt x="4061460" y="1357884"/>
                </a:lnTo>
                <a:lnTo>
                  <a:pt x="4062984" y="1356360"/>
                </a:lnTo>
                <a:lnTo>
                  <a:pt x="4064508" y="1356360"/>
                </a:lnTo>
                <a:lnTo>
                  <a:pt x="4064508" y="3048"/>
                </a:lnTo>
                <a:lnTo>
                  <a:pt x="4062984" y="3048"/>
                </a:lnTo>
                <a:lnTo>
                  <a:pt x="4061460" y="1524"/>
                </a:lnTo>
                <a:close/>
              </a:path>
              <a:path w="4064635" h="1359534">
                <a:moveTo>
                  <a:pt x="4064508" y="1356360"/>
                </a:moveTo>
                <a:lnTo>
                  <a:pt x="4062984" y="1356360"/>
                </a:lnTo>
                <a:lnTo>
                  <a:pt x="4061460" y="1357884"/>
                </a:lnTo>
                <a:lnTo>
                  <a:pt x="4064508" y="1357884"/>
                </a:lnTo>
                <a:lnTo>
                  <a:pt x="4064508" y="1356360"/>
                </a:lnTo>
                <a:close/>
              </a:path>
              <a:path w="4064635" h="135953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4064635" h="1359534">
                <a:moveTo>
                  <a:pt x="4061460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4061460" y="3048"/>
                </a:lnTo>
                <a:lnTo>
                  <a:pt x="4061460" y="1524"/>
                </a:lnTo>
                <a:close/>
              </a:path>
              <a:path w="4064635" h="1359534">
                <a:moveTo>
                  <a:pt x="4064508" y="1524"/>
                </a:moveTo>
                <a:lnTo>
                  <a:pt x="4061460" y="1524"/>
                </a:lnTo>
                <a:lnTo>
                  <a:pt x="4062984" y="3048"/>
                </a:lnTo>
                <a:lnTo>
                  <a:pt x="4064508" y="3048"/>
                </a:lnTo>
                <a:lnTo>
                  <a:pt x="406450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8365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indent="271145">
              <a:lnSpc>
                <a:spcPct val="1211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3. </a:t>
            </a:r>
            <a:r>
              <a:rPr dirty="0" sz="900">
                <a:latin typeface="Verdana"/>
                <a:cs typeface="Verdana"/>
              </a:rPr>
              <a:t>Для перехода </a:t>
            </a:r>
            <a:r>
              <a:rPr dirty="0" sz="900" spc="-5">
                <a:latin typeface="Verdana"/>
                <a:cs typeface="Verdana"/>
              </a:rPr>
              <a:t>по страницам текста Вы можете воспользоваться панелью пейджинга,  расположенной над текстовым полем.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0" y="1541764"/>
            <a:ext cx="5969000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9984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67. Панель навигации по страницам полного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algn="just" marL="12700" marR="5080" indent="271145">
              <a:lnSpc>
                <a:spcPct val="1214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пейджинга расположены стрелочки перехода к </a:t>
            </a:r>
            <a:r>
              <a:rPr dirty="0" sz="900">
                <a:latin typeface="Verdana"/>
                <a:cs typeface="Verdana"/>
              </a:rPr>
              <a:t>следующей </a:t>
            </a:r>
            <a:r>
              <a:rPr dirty="0" sz="900" spc="-5">
                <a:latin typeface="Verdana"/>
                <a:cs typeface="Verdana"/>
              </a:rPr>
              <a:t>и </a:t>
            </a:r>
            <a:r>
              <a:rPr dirty="0" sz="900">
                <a:latin typeface="Verdana"/>
                <a:cs typeface="Verdana"/>
              </a:rPr>
              <a:t>предыдущей </a:t>
            </a:r>
            <a:r>
              <a:rPr dirty="0" sz="900" spc="-5">
                <a:latin typeface="Verdana"/>
                <a:cs typeface="Verdana"/>
              </a:rPr>
              <a:t>странице,  а также небольшое </a:t>
            </a:r>
            <a:r>
              <a:rPr dirty="0" sz="900" spc="-10">
                <a:latin typeface="Verdana"/>
                <a:cs typeface="Verdana"/>
              </a:rPr>
              <a:t>поле </a:t>
            </a:r>
            <a:r>
              <a:rPr dirty="0" sz="900">
                <a:latin typeface="Verdana"/>
                <a:cs typeface="Verdana"/>
              </a:rPr>
              <a:t>для ввода </a:t>
            </a:r>
            <a:r>
              <a:rPr dirty="0" sz="900" spc="-5">
                <a:latin typeface="Verdana"/>
                <a:cs typeface="Verdana"/>
              </a:rPr>
              <a:t>номера страницы. Для перехода на следующую странице  нажмите кнопку со стрелкой вправо, для перехода на предыдущую страницу нажмите на кнопку  со стрелкой </a:t>
            </a:r>
            <a:r>
              <a:rPr dirty="0" sz="900">
                <a:latin typeface="Verdana"/>
                <a:cs typeface="Verdana"/>
              </a:rPr>
              <a:t>влево. </a:t>
            </a:r>
            <a:r>
              <a:rPr dirty="0" sz="900" spc="-5">
                <a:latin typeface="Verdana"/>
                <a:cs typeface="Verdana"/>
              </a:rPr>
              <a:t>Другой </a:t>
            </a:r>
            <a:r>
              <a:rPr dirty="0" sz="900">
                <a:latin typeface="Verdana"/>
                <a:cs typeface="Verdana"/>
              </a:rPr>
              <a:t>вариант </a:t>
            </a:r>
            <a:r>
              <a:rPr dirty="0" sz="900" spc="-5">
                <a:latin typeface="Verdana"/>
                <a:cs typeface="Verdana"/>
              </a:rPr>
              <a:t>– установите курсор в небольшое квадратное поле с номером  и </a:t>
            </a:r>
            <a:r>
              <a:rPr dirty="0" sz="900">
                <a:latin typeface="Verdana"/>
                <a:cs typeface="Verdana"/>
              </a:rPr>
              <a:t>введите </a:t>
            </a:r>
            <a:r>
              <a:rPr dirty="0" sz="900" spc="-5">
                <a:latin typeface="Verdana"/>
                <a:cs typeface="Verdana"/>
              </a:rPr>
              <a:t>другой номер страницы и нажмите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Enter.</a:t>
            </a:r>
            <a:endParaRPr sz="900">
              <a:latin typeface="Verdana"/>
              <a:cs typeface="Verdana"/>
            </a:endParaRPr>
          </a:p>
          <a:p>
            <a:pPr algn="just" marL="12700" marR="5080" indent="271145">
              <a:lnSpc>
                <a:spcPct val="121100"/>
              </a:lnSpc>
              <a:spcBef>
                <a:spcPts val="15"/>
              </a:spcBef>
            </a:pPr>
            <a:r>
              <a:rPr dirty="0" sz="900" spc="-5" i="1">
                <a:latin typeface="Verdana"/>
                <a:cs typeface="Verdana"/>
              </a:rPr>
              <a:t>Кнопки навигации по блокам цитирования можно настраивать на режим навигации по белым  </a:t>
            </a:r>
            <a:r>
              <a:rPr dirty="0" sz="900" spc="-5" i="1">
                <a:latin typeface="Verdana"/>
                <a:cs typeface="Verdana"/>
              </a:rPr>
              <a:t>или по черным источникам, </a:t>
            </a:r>
            <a:r>
              <a:rPr dirty="0" sz="900" i="1">
                <a:latin typeface="Verdana"/>
                <a:cs typeface="Verdana"/>
              </a:rPr>
              <a:t>наведите </a:t>
            </a:r>
            <a:r>
              <a:rPr dirty="0" sz="900" spc="-5" i="1">
                <a:latin typeface="Verdana"/>
                <a:cs typeface="Verdana"/>
              </a:rPr>
              <a:t>курсор на переключатель и увидите </a:t>
            </a:r>
            <a:r>
              <a:rPr dirty="0" sz="900" spc="-10" i="1">
                <a:latin typeface="Verdana"/>
                <a:cs typeface="Verdana"/>
              </a:rPr>
              <a:t>все</a:t>
            </a:r>
            <a:r>
              <a:rPr dirty="0" sz="900" spc="4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сами.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476" y="3666222"/>
            <a:ext cx="6022340" cy="127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991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68. Стрелки навигации по </a:t>
            </a:r>
            <a:r>
              <a:rPr dirty="0" sz="900" spc="-10" b="1">
                <a:latin typeface="Verdana"/>
                <a:cs typeface="Verdana"/>
              </a:rPr>
              <a:t>блокам </a:t>
            </a:r>
            <a:r>
              <a:rPr dirty="0" sz="900" spc="-5" b="1">
                <a:latin typeface="Verdana"/>
                <a:cs typeface="Verdana"/>
              </a:rPr>
              <a:t>цитирования с переключателем</a:t>
            </a:r>
            <a:r>
              <a:rPr dirty="0" sz="900" spc="1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режима.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5.3. </a:t>
            </a:r>
            <a:r>
              <a:rPr dirty="0" sz="1200" spc="-5" b="1">
                <a:latin typeface="Arial"/>
                <a:cs typeface="Arial"/>
              </a:rPr>
              <a:t>Просмотр истории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отчетов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760"/>
              </a:spcBef>
            </a:pPr>
            <a:r>
              <a:rPr dirty="0" sz="900" spc="-5">
                <a:latin typeface="Verdana"/>
                <a:cs typeface="Verdana"/>
              </a:rPr>
              <a:t>После нажатия на </a:t>
            </a:r>
            <a:r>
              <a:rPr dirty="0" sz="900">
                <a:latin typeface="Verdana"/>
                <a:cs typeface="Verdana"/>
              </a:rPr>
              <a:t>кнопку </a:t>
            </a:r>
            <a:r>
              <a:rPr dirty="0" sz="900" spc="-5">
                <a:latin typeface="Verdana"/>
                <a:cs typeface="Verdana"/>
              </a:rPr>
              <a:t>история отчетов ( ) откроется </a:t>
            </a:r>
            <a:r>
              <a:rPr dirty="0" sz="900">
                <a:latin typeface="Verdana"/>
                <a:cs typeface="Verdana"/>
              </a:rPr>
              <a:t>окно.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окне Вы увидите  краткую информацию о всех построенных отчетах по данному документу: даты отчетов,  процентные оценки </a:t>
            </a:r>
            <a:r>
              <a:rPr dirty="0" sz="900">
                <a:latin typeface="Verdana"/>
                <a:cs typeface="Verdana"/>
              </a:rPr>
              <a:t>заимствований, </a:t>
            </a:r>
            <a:r>
              <a:rPr dirty="0" sz="900" spc="-5">
                <a:latin typeface="Verdana"/>
                <a:cs typeface="Verdana"/>
              </a:rPr>
              <a:t>используемые в проверках </a:t>
            </a:r>
            <a:r>
              <a:rPr dirty="0" sz="900">
                <a:latin typeface="Verdana"/>
                <a:cs typeface="Verdana"/>
              </a:rPr>
              <a:t>модули </a:t>
            </a:r>
            <a:r>
              <a:rPr dirty="0" sz="900" spc="-5">
                <a:latin typeface="Verdana"/>
                <a:cs typeface="Verdana"/>
              </a:rPr>
              <a:t>поиска с распределением  значений </a:t>
            </a:r>
            <a:r>
              <a:rPr dirty="0" sz="900">
                <a:latin typeface="Verdana"/>
                <a:cs typeface="Verdana"/>
              </a:rPr>
              <a:t>оценок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каждому.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476" y="7166848"/>
            <a:ext cx="6021705" cy="2357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563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69. Окно просмотра истории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отчетов.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Отчеты в истории сортируются по убыванию </a:t>
            </a:r>
            <a:r>
              <a:rPr dirty="0" sz="900">
                <a:latin typeface="Verdana"/>
                <a:cs typeface="Verdana"/>
              </a:rPr>
              <a:t>даты </a:t>
            </a:r>
            <a:r>
              <a:rPr dirty="0" sz="900" spc="-5">
                <a:latin typeface="Verdana"/>
                <a:cs typeface="Verdana"/>
              </a:rPr>
              <a:t>построения, при этом в </a:t>
            </a:r>
            <a:r>
              <a:rPr dirty="0" sz="900">
                <a:latin typeface="Verdana"/>
                <a:cs typeface="Verdana"/>
              </a:rPr>
              <a:t>первой </a:t>
            </a:r>
            <a:r>
              <a:rPr dirty="0" sz="900" spc="-5">
                <a:latin typeface="Verdana"/>
                <a:cs typeface="Verdana"/>
              </a:rPr>
              <a:t>строке  первого отчета в списке будет стоять надпись - </a:t>
            </a:r>
            <a:r>
              <a:rPr dirty="0" sz="900">
                <a:latin typeface="Verdana"/>
                <a:cs typeface="Verdana"/>
              </a:rPr>
              <a:t>«Последний </a:t>
            </a:r>
            <a:r>
              <a:rPr dirty="0" sz="900" spc="-5">
                <a:latin typeface="Verdana"/>
                <a:cs typeface="Verdana"/>
              </a:rPr>
              <a:t>готовый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отчет!».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Таким образом, Вы можете просмотреть и сравнить разные отчеты по одному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документу.</a:t>
            </a:r>
            <a:endParaRPr sz="900">
              <a:latin typeface="Verdana"/>
              <a:cs typeface="Verdana"/>
            </a:endParaRPr>
          </a:p>
          <a:p>
            <a:pPr marL="65405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один </a:t>
            </a:r>
            <a:r>
              <a:rPr dirty="0" sz="900" spc="-5">
                <a:latin typeface="Verdana"/>
                <a:cs typeface="Verdana"/>
              </a:rPr>
              <a:t>из отчетов </a:t>
            </a:r>
            <a:r>
              <a:rPr dirty="0" sz="900">
                <a:latin typeface="Verdana"/>
                <a:cs typeface="Verdana"/>
              </a:rPr>
              <a:t>нужно </a:t>
            </a:r>
            <a:r>
              <a:rPr dirty="0" sz="900" spc="-5">
                <a:latin typeface="Verdana"/>
                <a:cs typeface="Verdana"/>
              </a:rPr>
              <a:t>посмотреть подробно - Вы можете перейти к его просмотру, нажав  на ссылку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1E487C"/>
                </a:solidFill>
                <a:latin typeface="Verdana"/>
                <a:cs typeface="Verdana"/>
              </a:rPr>
              <a:t>[</a:t>
            </a:r>
            <a:r>
              <a:rPr dirty="0" u="sng" sz="900" spc="-5">
                <a:solidFill>
                  <a:srgbClr val="1E487C"/>
                </a:solidFill>
                <a:uFill>
                  <a:solidFill>
                    <a:srgbClr val="1E487C"/>
                  </a:solidFill>
                </a:uFill>
                <a:latin typeface="Verdana"/>
                <a:cs typeface="Verdana"/>
              </a:rPr>
              <a:t>просмотр</a:t>
            </a:r>
            <a:r>
              <a:rPr dirty="0" sz="900" spc="-5">
                <a:solidFill>
                  <a:srgbClr val="1E487C"/>
                </a:solidFill>
                <a:latin typeface="Verdana"/>
                <a:cs typeface="Verdana"/>
              </a:rPr>
              <a:t>]</a:t>
            </a:r>
            <a:r>
              <a:rPr dirty="0" sz="900" spc="-5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 startAt="4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Выгрузка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отчета</a:t>
            </a:r>
            <a:endParaRPr sz="1200">
              <a:latin typeface="Arial"/>
              <a:cs typeface="Arial"/>
            </a:endParaRPr>
          </a:p>
          <a:p>
            <a:pPr marL="65405" marR="5080" indent="226695">
              <a:lnSpc>
                <a:spcPct val="156700"/>
              </a:lnSpc>
              <a:spcBef>
                <a:spcPts val="35"/>
              </a:spcBef>
              <a:tabLst>
                <a:tab pos="1969135" algn="l"/>
              </a:tabLst>
            </a:pPr>
            <a:r>
              <a:rPr dirty="0" sz="900" spc="-5">
                <a:latin typeface="Verdana"/>
                <a:cs typeface="Verdana"/>
              </a:rPr>
              <a:t>Если Вам необходимо загрузить отчет себе на компьютер нажмите на кнопку выгрузки на  странице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просмотра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	. Выгрузка отчета </a:t>
            </a:r>
            <a:r>
              <a:rPr dirty="0" sz="900">
                <a:latin typeface="Verdana"/>
                <a:cs typeface="Verdana"/>
              </a:rPr>
              <a:t>позволит </a:t>
            </a:r>
            <a:r>
              <a:rPr dirty="0" sz="900" spc="-5">
                <a:latin typeface="Verdana"/>
                <a:cs typeface="Verdana"/>
              </a:rPr>
              <a:t>Вам хранить отчет в </a:t>
            </a:r>
            <a:r>
              <a:rPr dirty="0" sz="900">
                <a:latin typeface="Verdana"/>
                <a:cs typeface="Verdana"/>
              </a:rPr>
              <a:t>виде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файла.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Форматы выгрузки отчетов:</a:t>
            </a:r>
            <a:endParaRPr sz="900">
              <a:latin typeface="Verdana"/>
              <a:cs typeface="Verdana"/>
            </a:endParaRPr>
          </a:p>
          <a:p>
            <a:pPr lvl="2" marL="749935" marR="5080" indent="-228600">
              <a:lnSpc>
                <a:spcPts val="1320"/>
              </a:lnSpc>
              <a:spcBef>
                <a:spcPts val="7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Формат выгруженного отчета APDX (с расширением *.apdx) - </a:t>
            </a:r>
            <a:r>
              <a:rPr dirty="0" sz="900">
                <a:latin typeface="Verdana"/>
                <a:cs typeface="Verdana"/>
              </a:rPr>
              <a:t>позволяет </a:t>
            </a:r>
            <a:r>
              <a:rPr dirty="0" sz="900" spc="-5">
                <a:latin typeface="Verdana"/>
                <a:cs typeface="Verdana"/>
              </a:rPr>
              <a:t>просмотр и  работу с отчетом в программе ReportViewer (скачать программу и</a:t>
            </a:r>
            <a:r>
              <a:rPr dirty="0" sz="900" spc="1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посмотреть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0459" y="1144534"/>
            <a:ext cx="1001267" cy="277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71316" y="1135359"/>
            <a:ext cx="1019810" cy="295910"/>
          </a:xfrm>
          <a:custGeom>
            <a:avLst/>
            <a:gdLst/>
            <a:ahLst/>
            <a:cxnLst/>
            <a:rect l="l" t="t" r="r" b="b"/>
            <a:pathLst>
              <a:path w="1019810" h="295909">
                <a:moveTo>
                  <a:pt x="101803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94132"/>
                </a:lnTo>
                <a:lnTo>
                  <a:pt x="3048" y="295656"/>
                </a:lnTo>
                <a:lnTo>
                  <a:pt x="1018032" y="295656"/>
                </a:lnTo>
                <a:lnTo>
                  <a:pt x="1019556" y="294132"/>
                </a:lnTo>
                <a:lnTo>
                  <a:pt x="1019556" y="291084"/>
                </a:lnTo>
                <a:lnTo>
                  <a:pt x="9144" y="291084"/>
                </a:lnTo>
                <a:lnTo>
                  <a:pt x="4572" y="286512"/>
                </a:lnTo>
                <a:lnTo>
                  <a:pt x="9144" y="286512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019556" y="4572"/>
                </a:lnTo>
                <a:lnTo>
                  <a:pt x="1019556" y="3048"/>
                </a:lnTo>
                <a:lnTo>
                  <a:pt x="1018032" y="0"/>
                </a:lnTo>
                <a:close/>
              </a:path>
              <a:path w="1019810" h="295909">
                <a:moveTo>
                  <a:pt x="9144" y="286512"/>
                </a:moveTo>
                <a:lnTo>
                  <a:pt x="4572" y="286512"/>
                </a:lnTo>
                <a:lnTo>
                  <a:pt x="9144" y="291084"/>
                </a:lnTo>
                <a:lnTo>
                  <a:pt x="9144" y="286512"/>
                </a:lnTo>
                <a:close/>
              </a:path>
              <a:path w="1019810" h="295909">
                <a:moveTo>
                  <a:pt x="1010412" y="286512"/>
                </a:moveTo>
                <a:lnTo>
                  <a:pt x="9144" y="286512"/>
                </a:lnTo>
                <a:lnTo>
                  <a:pt x="9144" y="291084"/>
                </a:lnTo>
                <a:lnTo>
                  <a:pt x="1010412" y="291084"/>
                </a:lnTo>
                <a:lnTo>
                  <a:pt x="1010412" y="286512"/>
                </a:lnTo>
                <a:close/>
              </a:path>
              <a:path w="1019810" h="295909">
                <a:moveTo>
                  <a:pt x="1010412" y="4572"/>
                </a:moveTo>
                <a:lnTo>
                  <a:pt x="1010412" y="291084"/>
                </a:lnTo>
                <a:lnTo>
                  <a:pt x="1014984" y="286512"/>
                </a:lnTo>
                <a:lnTo>
                  <a:pt x="1019556" y="286512"/>
                </a:lnTo>
                <a:lnTo>
                  <a:pt x="1019556" y="9144"/>
                </a:lnTo>
                <a:lnTo>
                  <a:pt x="1014984" y="9144"/>
                </a:lnTo>
                <a:lnTo>
                  <a:pt x="1010412" y="4572"/>
                </a:lnTo>
                <a:close/>
              </a:path>
              <a:path w="1019810" h="295909">
                <a:moveTo>
                  <a:pt x="1019556" y="286512"/>
                </a:moveTo>
                <a:lnTo>
                  <a:pt x="1014984" y="286512"/>
                </a:lnTo>
                <a:lnTo>
                  <a:pt x="1010412" y="291084"/>
                </a:lnTo>
                <a:lnTo>
                  <a:pt x="1019556" y="291084"/>
                </a:lnTo>
                <a:lnTo>
                  <a:pt x="1019556" y="286512"/>
                </a:lnTo>
                <a:close/>
              </a:path>
              <a:path w="1019810" h="295909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019810" h="295909">
                <a:moveTo>
                  <a:pt x="101041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10412" y="9144"/>
                </a:lnTo>
                <a:lnTo>
                  <a:pt x="1010412" y="4572"/>
                </a:lnTo>
                <a:close/>
              </a:path>
              <a:path w="1019810" h="295909">
                <a:moveTo>
                  <a:pt x="1019556" y="4572"/>
                </a:moveTo>
                <a:lnTo>
                  <a:pt x="1010412" y="4572"/>
                </a:lnTo>
                <a:lnTo>
                  <a:pt x="1014984" y="9144"/>
                </a:lnTo>
                <a:lnTo>
                  <a:pt x="1019556" y="9144"/>
                </a:lnTo>
                <a:lnTo>
                  <a:pt x="101955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66872" y="2982478"/>
            <a:ext cx="2037587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57728" y="2973303"/>
            <a:ext cx="2056130" cy="596265"/>
          </a:xfrm>
          <a:custGeom>
            <a:avLst/>
            <a:gdLst/>
            <a:ahLst/>
            <a:cxnLst/>
            <a:rect l="l" t="t" r="r" b="b"/>
            <a:pathLst>
              <a:path w="2056129" h="596264">
                <a:moveTo>
                  <a:pt x="205435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594360"/>
                </a:lnTo>
                <a:lnTo>
                  <a:pt x="3048" y="595884"/>
                </a:lnTo>
                <a:lnTo>
                  <a:pt x="2054352" y="595884"/>
                </a:lnTo>
                <a:lnTo>
                  <a:pt x="2055876" y="594360"/>
                </a:lnTo>
                <a:lnTo>
                  <a:pt x="2055876" y="591312"/>
                </a:lnTo>
                <a:lnTo>
                  <a:pt x="9144" y="591312"/>
                </a:lnTo>
                <a:lnTo>
                  <a:pt x="4572" y="586740"/>
                </a:lnTo>
                <a:lnTo>
                  <a:pt x="9144" y="586740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055876" y="4572"/>
                </a:lnTo>
                <a:lnTo>
                  <a:pt x="2055876" y="3048"/>
                </a:lnTo>
                <a:lnTo>
                  <a:pt x="2054352" y="0"/>
                </a:lnTo>
                <a:close/>
              </a:path>
              <a:path w="2056129" h="596264">
                <a:moveTo>
                  <a:pt x="9144" y="586740"/>
                </a:moveTo>
                <a:lnTo>
                  <a:pt x="4572" y="586740"/>
                </a:lnTo>
                <a:lnTo>
                  <a:pt x="9144" y="591312"/>
                </a:lnTo>
                <a:lnTo>
                  <a:pt x="9144" y="586740"/>
                </a:lnTo>
                <a:close/>
              </a:path>
              <a:path w="2056129" h="596264">
                <a:moveTo>
                  <a:pt x="2046732" y="586740"/>
                </a:moveTo>
                <a:lnTo>
                  <a:pt x="9144" y="586740"/>
                </a:lnTo>
                <a:lnTo>
                  <a:pt x="9144" y="591312"/>
                </a:lnTo>
                <a:lnTo>
                  <a:pt x="2046732" y="591312"/>
                </a:lnTo>
                <a:lnTo>
                  <a:pt x="2046732" y="586740"/>
                </a:lnTo>
                <a:close/>
              </a:path>
              <a:path w="2056129" h="596264">
                <a:moveTo>
                  <a:pt x="2046732" y="4572"/>
                </a:moveTo>
                <a:lnTo>
                  <a:pt x="2046732" y="591312"/>
                </a:lnTo>
                <a:lnTo>
                  <a:pt x="2051304" y="586740"/>
                </a:lnTo>
                <a:lnTo>
                  <a:pt x="2055876" y="586740"/>
                </a:lnTo>
                <a:lnTo>
                  <a:pt x="2055876" y="9144"/>
                </a:lnTo>
                <a:lnTo>
                  <a:pt x="2051304" y="9144"/>
                </a:lnTo>
                <a:lnTo>
                  <a:pt x="2046732" y="4572"/>
                </a:lnTo>
                <a:close/>
              </a:path>
              <a:path w="2056129" h="596264">
                <a:moveTo>
                  <a:pt x="2055876" y="586740"/>
                </a:moveTo>
                <a:lnTo>
                  <a:pt x="2051304" y="586740"/>
                </a:lnTo>
                <a:lnTo>
                  <a:pt x="2046732" y="591312"/>
                </a:lnTo>
                <a:lnTo>
                  <a:pt x="2055876" y="591312"/>
                </a:lnTo>
                <a:lnTo>
                  <a:pt x="2055876" y="586740"/>
                </a:lnTo>
                <a:close/>
              </a:path>
              <a:path w="2056129" h="596264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056129" h="596264">
                <a:moveTo>
                  <a:pt x="204673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046732" y="9144"/>
                </a:lnTo>
                <a:lnTo>
                  <a:pt x="2046732" y="4572"/>
                </a:lnTo>
                <a:close/>
              </a:path>
              <a:path w="2056129" h="596264">
                <a:moveTo>
                  <a:pt x="2055876" y="4572"/>
                </a:moveTo>
                <a:lnTo>
                  <a:pt x="2046732" y="4572"/>
                </a:lnTo>
                <a:lnTo>
                  <a:pt x="2051304" y="9144"/>
                </a:lnTo>
                <a:lnTo>
                  <a:pt x="2055876" y="9144"/>
                </a:lnTo>
                <a:lnTo>
                  <a:pt x="20558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6888" y="4247398"/>
            <a:ext cx="149351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0516" y="5125222"/>
            <a:ext cx="5940552" cy="1867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55392" y="8825479"/>
            <a:ext cx="227075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23497" y="752332"/>
            <a:ext cx="5512435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665" marR="5715">
              <a:lnSpc>
                <a:spcPct val="1211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инструкцию к нему можно на нашем сайте по  адресу:</a:t>
            </a:r>
            <a:r>
              <a:rPr dirty="0" sz="900" spc="-5">
                <a:latin typeface="Verdana"/>
                <a:cs typeface="Verdana"/>
                <a:hlinkClick r:id="rId2"/>
              </a:rPr>
              <a:t>http://www.antiplagiat.ru/Page/Antiplagiat-report-viewer).</a:t>
            </a:r>
            <a:endParaRPr sz="900">
              <a:latin typeface="Verdana"/>
              <a:cs typeface="Verdana"/>
            </a:endParaRPr>
          </a:p>
          <a:p>
            <a:pPr algn="just" marL="240665" marR="5080" indent="-228600">
              <a:lnSpc>
                <a:spcPct val="121500"/>
              </a:lnSpc>
              <a:spcBef>
                <a:spcPts val="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Формат PDF – </a:t>
            </a: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универсален, </a:t>
            </a:r>
            <a:r>
              <a:rPr dirty="0" sz="900" spc="-5" b="1">
                <a:latin typeface="Verdana"/>
                <a:cs typeface="Verdana"/>
              </a:rPr>
              <a:t>его можно просмотреть</a:t>
            </a:r>
            <a:r>
              <a:rPr dirty="0" sz="900" spc="-5">
                <a:latin typeface="Verdana"/>
                <a:cs typeface="Verdana"/>
              </a:rPr>
              <a:t>, практически, </a:t>
            </a:r>
            <a:r>
              <a:rPr dirty="0" sz="900" spc="-5" b="1">
                <a:latin typeface="Verdana"/>
                <a:cs typeface="Verdana"/>
              </a:rPr>
              <a:t>в </a:t>
            </a:r>
            <a:r>
              <a:rPr dirty="0" sz="900" spc="-10" b="1">
                <a:latin typeface="Verdana"/>
                <a:cs typeface="Verdana"/>
              </a:rPr>
              <a:t>любом  </a:t>
            </a:r>
            <a:r>
              <a:rPr dirty="0" sz="900" spc="-5" b="1">
                <a:latin typeface="Verdana"/>
                <a:cs typeface="Verdana"/>
              </a:rPr>
              <a:t>браузере</a:t>
            </a:r>
            <a:r>
              <a:rPr dirty="0" sz="900" spc="-25" b="1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(из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наиболее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распространенных)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помощью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программы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чтения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PDF,  поставляемой бесплатно (скачать программу </a:t>
            </a:r>
            <a:r>
              <a:rPr dirty="0" sz="900">
                <a:latin typeface="Verdana"/>
                <a:cs typeface="Verdana"/>
              </a:rPr>
              <a:t>можно </a:t>
            </a:r>
            <a:r>
              <a:rPr dirty="0" sz="900" spc="-5">
                <a:latin typeface="Verdana"/>
                <a:cs typeface="Verdana"/>
              </a:rPr>
              <a:t>на сайте Adobe по адресу: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https://get.adobe.com/ru/reader/</a:t>
            </a:r>
            <a:r>
              <a:rPr dirty="0" sz="900" spc="-5">
                <a:latin typeface="Verdana"/>
                <a:cs typeface="Verdana"/>
              </a:rPr>
              <a:t>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2095" y="3693649"/>
            <a:ext cx="614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откроется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20" y="3451333"/>
            <a:ext cx="529082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385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70. Окно подтверждения выгрузки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подтверждения загрузки нажмите – «Скачать», тогда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браузере  диалоговое окно загрузки и сохранения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файла.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476" y="6272259"/>
            <a:ext cx="6021705" cy="326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0525" marR="171450" indent="-224345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71. Окно браузера «Mozilla Firefox» открывшееся после подтверждения  выгрузки.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840"/>
              </a:spcBef>
            </a:pPr>
            <a:r>
              <a:rPr dirty="0" sz="900" spc="-5" i="1">
                <a:latin typeface="Verdana"/>
                <a:cs typeface="Verdana"/>
              </a:rPr>
              <a:t>В зависимости </a:t>
            </a:r>
            <a:r>
              <a:rPr dirty="0" sz="900" i="1">
                <a:latin typeface="Verdana"/>
                <a:cs typeface="Verdana"/>
              </a:rPr>
              <a:t>от </a:t>
            </a:r>
            <a:r>
              <a:rPr dirty="0" sz="900" spc="-5" i="1">
                <a:latin typeface="Verdana"/>
                <a:cs typeface="Verdana"/>
              </a:rPr>
              <a:t>типа вашего браузера диалоговое окно загрузки может</a:t>
            </a:r>
            <a:r>
              <a:rPr dirty="0" sz="900" spc="7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отличаться.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 startAt="5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Вывод отчета на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печать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2200"/>
              </a:lnSpc>
              <a:spcBef>
                <a:spcPts val="1150"/>
              </a:spcBef>
              <a:tabLst>
                <a:tab pos="5395595" algn="l"/>
              </a:tabLst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вывода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печать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вывода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печать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	в верхней  </a:t>
            </a:r>
            <a:r>
              <a:rPr dirty="0" sz="900">
                <a:latin typeface="Verdana"/>
                <a:cs typeface="Verdana"/>
              </a:rPr>
              <a:t>панели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marL="65405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В зависимости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типа построенного отчета (краткий </a:t>
            </a:r>
            <a:r>
              <a:rPr dirty="0" sz="900">
                <a:latin typeface="Verdana"/>
                <a:cs typeface="Verdana"/>
              </a:rPr>
              <a:t>или полный), для </a:t>
            </a:r>
            <a:r>
              <a:rPr dirty="0" sz="900" spc="-5">
                <a:latin typeface="Verdana"/>
                <a:cs typeface="Verdana"/>
              </a:rPr>
              <a:t>печати будет  подготовлен соответствующий отчет. В отчете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печати Вы увидите несколько основных</a:t>
            </a:r>
            <a:r>
              <a:rPr dirty="0" sz="900" spc="-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блоков:</a:t>
            </a:r>
            <a:endParaRPr sz="900">
              <a:latin typeface="Verdana"/>
              <a:cs typeface="Verdana"/>
            </a:endParaRPr>
          </a:p>
          <a:p>
            <a:pPr lvl="2" marL="749935" marR="5080" indent="-228600">
              <a:lnSpc>
                <a:spcPct val="121100"/>
              </a:lnSpc>
              <a:spcBef>
                <a:spcPts val="1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 b="1">
                <a:latin typeface="Verdana"/>
                <a:cs typeface="Verdana"/>
              </a:rPr>
              <a:t>Регистрационная информация о выгрузке отчета</a:t>
            </a:r>
            <a:r>
              <a:rPr dirty="0" sz="900" spc="-5">
                <a:latin typeface="Verdana"/>
                <a:cs typeface="Verdana"/>
              </a:rPr>
              <a:t>: номер отчета в кабинете, дата  выгрузки, пользователь построивший отчет, и на каком сайте предоставлен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отчет;</a:t>
            </a:r>
            <a:endParaRPr sz="900">
              <a:latin typeface="Verdana"/>
              <a:cs typeface="Verdana"/>
            </a:endParaRPr>
          </a:p>
          <a:p>
            <a:pPr lvl="2" marL="749935" marR="5715" indent="-228600">
              <a:lnSpc>
                <a:spcPct val="121100"/>
              </a:lnSpc>
              <a:spcBef>
                <a:spcPts val="1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 b="1">
                <a:latin typeface="Verdana"/>
                <a:cs typeface="Verdana"/>
              </a:rPr>
              <a:t>Информация</a:t>
            </a:r>
            <a:r>
              <a:rPr dirty="0" sz="900" spc="-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</a:t>
            </a:r>
            <a:r>
              <a:rPr dirty="0" sz="900" spc="-5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загруженном</a:t>
            </a:r>
            <a:r>
              <a:rPr dirty="0" sz="900" spc="-5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документе</a:t>
            </a:r>
            <a:r>
              <a:rPr dirty="0" sz="900" spc="-5">
                <a:latin typeface="Verdana"/>
                <a:cs typeface="Verdana"/>
              </a:rPr>
              <a:t>: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номер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его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атрибуты  и </a:t>
            </a:r>
            <a:r>
              <a:rPr dirty="0" sz="900">
                <a:latin typeface="Verdana"/>
                <a:cs typeface="Verdana"/>
              </a:rPr>
              <a:t>основные</a:t>
            </a:r>
            <a:r>
              <a:rPr dirty="0" sz="900" spc="-5">
                <a:latin typeface="Verdana"/>
                <a:cs typeface="Verdana"/>
              </a:rPr>
              <a:t> параметры;</a:t>
            </a:r>
            <a:endParaRPr sz="900">
              <a:latin typeface="Verdana"/>
              <a:cs typeface="Verdana"/>
            </a:endParaRPr>
          </a:p>
          <a:p>
            <a:pPr lvl="2" marL="749935" marR="6350" indent="-228600">
              <a:lnSpc>
                <a:spcPts val="1320"/>
              </a:lnSpc>
              <a:spcBef>
                <a:spcPts val="7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 b="1">
                <a:latin typeface="Verdana"/>
                <a:cs typeface="Verdana"/>
              </a:rPr>
              <a:t>Информация </a:t>
            </a:r>
            <a:r>
              <a:rPr dirty="0" sz="900" spc="-10" b="1">
                <a:latin typeface="Verdana"/>
                <a:cs typeface="Verdana"/>
              </a:rPr>
              <a:t>об </a:t>
            </a:r>
            <a:r>
              <a:rPr dirty="0" sz="900" spc="-5" b="1">
                <a:latin typeface="Verdana"/>
                <a:cs typeface="Verdana"/>
              </a:rPr>
              <a:t>отчете: </a:t>
            </a:r>
            <a:r>
              <a:rPr dirty="0" sz="900" spc="-5">
                <a:latin typeface="Verdana"/>
                <a:cs typeface="Verdana"/>
              </a:rPr>
              <a:t>дата построения, комментарии, обобщенная информация о  результатах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проверки.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 b="1">
                <a:latin typeface="Verdana"/>
                <a:cs typeface="Verdana"/>
              </a:rPr>
              <a:t>Список источников – </a:t>
            </a:r>
            <a:r>
              <a:rPr dirty="0" sz="900">
                <a:latin typeface="Verdana"/>
                <a:cs typeface="Verdana"/>
              </a:rPr>
              <a:t>как </a:t>
            </a:r>
            <a:r>
              <a:rPr dirty="0" sz="900" spc="-5">
                <a:latin typeface="Verdana"/>
                <a:cs typeface="Verdana"/>
              </a:rPr>
              <a:t>в кратком отчете, </a:t>
            </a:r>
            <a:r>
              <a:rPr dirty="0" sz="900">
                <a:latin typeface="Verdana"/>
                <a:cs typeface="Verdana"/>
              </a:rPr>
              <a:t>список </a:t>
            </a:r>
            <a:r>
              <a:rPr dirty="0" sz="900" spc="-5">
                <a:latin typeface="Verdana"/>
                <a:cs typeface="Verdana"/>
              </a:rPr>
              <a:t>с процентами,</a:t>
            </a:r>
            <a:r>
              <a:rPr dirty="0" sz="900" spc="2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наименованиями,</a:t>
            </a:r>
            <a:endParaRPr sz="900">
              <a:latin typeface="Verdana"/>
              <a:cs typeface="Verdana"/>
            </a:endParaRPr>
          </a:p>
          <a:p>
            <a:pPr marL="749935" marR="5715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ссылками на источник, </a:t>
            </a:r>
            <a:r>
              <a:rPr dirty="0" sz="900">
                <a:latin typeface="Verdana"/>
                <a:cs typeface="Verdana"/>
              </a:rPr>
              <a:t>датой </a:t>
            </a:r>
            <a:r>
              <a:rPr dirty="0" sz="900" spc="-5">
                <a:latin typeface="Verdana"/>
                <a:cs typeface="Verdana"/>
              </a:rPr>
              <a:t>обновления источника и </a:t>
            </a:r>
            <a:r>
              <a:rPr dirty="0" sz="900">
                <a:latin typeface="Verdana"/>
                <a:cs typeface="Verdana"/>
              </a:rPr>
              <a:t>модуля </a:t>
            </a:r>
            <a:r>
              <a:rPr dirty="0" sz="900" spc="-5">
                <a:latin typeface="Verdana"/>
                <a:cs typeface="Verdana"/>
              </a:rPr>
              <a:t>поиска, нашедшего  источник.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0516" y="1967494"/>
            <a:ext cx="5940552" cy="1389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15767" y="4206250"/>
            <a:ext cx="2889504" cy="2002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24955" y="7292350"/>
            <a:ext cx="228600" cy="210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593090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065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660400" marR="5080" indent="-228600">
              <a:lnSpc>
                <a:spcPct val="121100"/>
              </a:lnSpc>
              <a:spcBef>
                <a:spcPts val="5"/>
              </a:spcBef>
              <a:buFont typeface="Symbol"/>
              <a:buChar char=""/>
              <a:tabLst>
                <a:tab pos="659765" algn="l"/>
                <a:tab pos="660400" algn="l"/>
              </a:tabLst>
            </a:pPr>
            <a:r>
              <a:rPr dirty="0" sz="900" spc="-5" b="1">
                <a:latin typeface="Verdana"/>
                <a:cs typeface="Verdana"/>
              </a:rPr>
              <a:t>Текст отчета (в случае выгрузки полного отчета) – </a:t>
            </a:r>
            <a:r>
              <a:rPr dirty="0" sz="900" spc="-5">
                <a:latin typeface="Verdana"/>
                <a:cs typeface="Verdana"/>
              </a:rPr>
              <a:t>текст с разметкой блоков  цитирования, как в полном отчете на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сайте.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5168887"/>
            <a:ext cx="6021705" cy="1476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1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72. Вывод отчета на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печать.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840"/>
              </a:spcBef>
            </a:pPr>
            <a:r>
              <a:rPr dirty="0" sz="900" spc="-5">
                <a:latin typeface="Verdana"/>
                <a:cs typeface="Verdana"/>
              </a:rPr>
              <a:t>Используйте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ваш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распечатки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отчета,</a:t>
            </a:r>
            <a:r>
              <a:rPr dirty="0" sz="900" spc="1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верхнем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меню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браузера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найдите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6540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«Файл» (или «Настройки»), </a:t>
            </a:r>
            <a:r>
              <a:rPr dirty="0" sz="900">
                <a:latin typeface="Verdana"/>
                <a:cs typeface="Verdana"/>
              </a:rPr>
              <a:t>далее </a:t>
            </a:r>
            <a:r>
              <a:rPr dirty="0" sz="900" spc="-5">
                <a:latin typeface="Verdana"/>
                <a:cs typeface="Verdana"/>
              </a:rPr>
              <a:t>найдите и выберите пункт «Печать…».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5.6. </a:t>
            </a:r>
            <a:r>
              <a:rPr dirty="0" sz="1200" spc="-5" b="1">
                <a:latin typeface="Arial"/>
                <a:cs typeface="Arial"/>
              </a:rPr>
              <a:t>Информация об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отчете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Нажав на кнопку информации ( ) - Вы увидите дополнительную информацию о </a:t>
            </a:r>
            <a:r>
              <a:rPr dirty="0" sz="900">
                <a:latin typeface="Verdana"/>
                <a:cs typeface="Verdana"/>
              </a:rPr>
              <a:t>данном  </a:t>
            </a:r>
            <a:r>
              <a:rPr dirty="0" sz="900" spc="-5">
                <a:latin typeface="Verdana"/>
                <a:cs typeface="Verdana"/>
              </a:rPr>
              <a:t>отчете: дату отчета, процентную оценку заимствований, используемые в проверке модули поиска  с распределением значений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оценок.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20" y="8562833"/>
            <a:ext cx="596646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3444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73. Выпадающее примечание просмотра информации </a:t>
            </a:r>
            <a:r>
              <a:rPr dirty="0" sz="900" spc="-10" b="1">
                <a:latin typeface="Verdana"/>
                <a:cs typeface="Verdana"/>
              </a:rPr>
              <a:t>об</a:t>
            </a:r>
            <a:r>
              <a:rPr dirty="0" sz="900" spc="6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отчете.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Также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увидите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дополнительные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метки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внизу,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если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был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отредактирован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Вами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вручную:  отчет </a:t>
            </a:r>
            <a:r>
              <a:rPr dirty="0" sz="900">
                <a:latin typeface="Verdana"/>
                <a:cs typeface="Verdana"/>
              </a:rPr>
              <a:t>отредактирован </a:t>
            </a:r>
            <a:r>
              <a:rPr dirty="0" sz="900" spc="-10">
                <a:latin typeface="Verdana"/>
                <a:cs typeface="Verdana"/>
              </a:rPr>
              <a:t>вручную </a:t>
            </a:r>
            <a:r>
              <a:rPr dirty="0" sz="900" spc="-5">
                <a:latin typeface="Verdana"/>
                <a:cs typeface="Verdana"/>
              </a:rPr>
              <a:t>и комментарии, </a:t>
            </a:r>
            <a:r>
              <a:rPr dirty="0" sz="900">
                <a:latin typeface="Verdana"/>
                <a:cs typeface="Verdana"/>
              </a:rPr>
              <a:t>оставленные </a:t>
            </a: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редактирования.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1126246"/>
            <a:ext cx="5902349" cy="3950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66544" y="6661398"/>
            <a:ext cx="3968495" cy="1807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3552" y="6092962"/>
            <a:ext cx="205739" cy="17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30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621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Назначение и </a:t>
            </a:r>
            <a:r>
              <a:rPr dirty="0" sz="1200" spc="-10" b="1">
                <a:latin typeface="Arial"/>
                <a:cs typeface="Arial"/>
              </a:rPr>
              <a:t>условия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применения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414"/>
              </a:spcBef>
            </a:pPr>
            <a:r>
              <a:rPr dirty="0" sz="900" spc="-5">
                <a:latin typeface="Verdana"/>
                <a:cs typeface="Verdana"/>
              </a:rPr>
              <a:t>Сервис предназначен для проверки текстовых документов на наличие заимствований. В  результате проверки пользователи получают краткие отчеты и полные отчеты. В кратком отчете  содержится информация </a:t>
            </a:r>
            <a:r>
              <a:rPr dirty="0" sz="900">
                <a:latin typeface="Verdana"/>
                <a:cs typeface="Verdana"/>
              </a:rPr>
              <a:t>об </a:t>
            </a:r>
            <a:r>
              <a:rPr dirty="0" sz="900" spc="-5">
                <a:latin typeface="Verdana"/>
                <a:cs typeface="Verdana"/>
              </a:rPr>
              <a:t>источниках и </a:t>
            </a:r>
            <a:r>
              <a:rPr dirty="0" sz="900">
                <a:latin typeface="Verdana"/>
                <a:cs typeface="Verdana"/>
              </a:rPr>
              <a:t>показателях </a:t>
            </a:r>
            <a:r>
              <a:rPr dirty="0" sz="900" spc="-5">
                <a:latin typeface="Verdana"/>
                <a:cs typeface="Verdana"/>
              </a:rPr>
              <a:t>заимствования по источникам. В полном  отчете содержится краткий отчет и детальный отчет с указанием тех фрагментов проверяемого  документа, </a:t>
            </a:r>
            <a:r>
              <a:rPr dirty="0" sz="900">
                <a:latin typeface="Verdana"/>
                <a:cs typeface="Verdana"/>
              </a:rPr>
              <a:t>которые </a:t>
            </a:r>
            <a:r>
              <a:rPr dirty="0" sz="900" spc="-5">
                <a:latin typeface="Verdana"/>
                <a:cs typeface="Verdana"/>
              </a:rPr>
              <a:t>были идентифицированы как цитаты. Идентификация сопровождается  предъявлением текста источника цитирования в </a:t>
            </a:r>
            <a:r>
              <a:rPr dirty="0" sz="900">
                <a:latin typeface="Verdana"/>
                <a:cs typeface="Verdana"/>
              </a:rPr>
              <a:t>полном </a:t>
            </a:r>
            <a:r>
              <a:rPr dirty="0" sz="900" spc="-5">
                <a:latin typeface="Verdana"/>
                <a:cs typeface="Verdana"/>
              </a:rPr>
              <a:t>отчете и/или приведением ссылки на  оригинал (URL) в кратком отчете. </a:t>
            </a:r>
            <a:r>
              <a:rPr dirty="0" sz="900">
                <a:latin typeface="Verdana"/>
                <a:cs typeface="Verdana"/>
              </a:rPr>
              <a:t>Основным </a:t>
            </a:r>
            <a:r>
              <a:rPr dirty="0" sz="900" spc="-5">
                <a:latin typeface="Verdana"/>
                <a:cs typeface="Verdana"/>
              </a:rPr>
              <a:t>результатом проверки сервисом документа для  пользователя является возможность определить, какая часть документа является написанной  самостоятельно, а какая –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заимствованной.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Сервис может быть полезен при работе с текстовой документацией различного типа. Сервис  может стать инструментом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работы:</a:t>
            </a:r>
            <a:endParaRPr sz="900">
              <a:latin typeface="Verdana"/>
              <a:cs typeface="Verdana"/>
            </a:endParaRPr>
          </a:p>
          <a:p>
            <a:pPr algn="just" lvl="2" marL="749935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оценке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учебной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документации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образовательных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учреждениях: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курсовых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работ,</a:t>
            </a:r>
            <a:endParaRPr sz="900">
              <a:latin typeface="Verdana"/>
              <a:cs typeface="Verdana"/>
            </a:endParaRPr>
          </a:p>
          <a:p>
            <a:pPr algn="just" marL="749935">
              <a:lnSpc>
                <a:spcPct val="100000"/>
              </a:lnSpc>
              <a:spcBef>
                <a:spcPts val="225"/>
              </a:spcBef>
            </a:pPr>
            <a:r>
              <a:rPr dirty="0" sz="900">
                <a:latin typeface="Verdana"/>
                <a:cs typeface="Verdana"/>
              </a:rPr>
              <a:t>дипломов, </a:t>
            </a:r>
            <a:r>
              <a:rPr dirty="0" sz="900" spc="-5">
                <a:latin typeface="Verdana"/>
                <a:cs typeface="Verdana"/>
              </a:rPr>
              <a:t>рефератов, </a:t>
            </a:r>
            <a:r>
              <a:rPr dirty="0" sz="900">
                <a:latin typeface="Verdana"/>
                <a:cs typeface="Verdana"/>
              </a:rPr>
              <a:t>докладов, </a:t>
            </a:r>
            <a:r>
              <a:rPr dirty="0" sz="900" spc="-5">
                <a:latin typeface="Verdana"/>
                <a:cs typeface="Verdana"/>
              </a:rPr>
              <a:t>дипломов, выпускных квалификационных работ.</a:t>
            </a:r>
            <a:endParaRPr sz="900">
              <a:latin typeface="Verdana"/>
              <a:cs typeface="Verdana"/>
            </a:endParaRPr>
          </a:p>
          <a:p>
            <a:pPr algn="just"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повышения качества документации различного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типа.</a:t>
            </a:r>
            <a:endParaRPr sz="900">
              <a:latin typeface="Verdana"/>
              <a:cs typeface="Verdana"/>
            </a:endParaRPr>
          </a:p>
          <a:p>
            <a:pPr algn="just" lvl="2" marL="749935" marR="5715" indent="-228600">
              <a:lnSpc>
                <a:spcPts val="1320"/>
              </a:lnSpc>
              <a:spcBef>
                <a:spcPts val="75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Экспертной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работы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документами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первоисточников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тематического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  различной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документации.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Функционал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сервиса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пользователей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доступен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через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личный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кабинет.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каждого</a:t>
            </a:r>
            <a:endParaRPr sz="900">
              <a:latin typeface="Verdana"/>
              <a:cs typeface="Verdana"/>
            </a:endParaRPr>
          </a:p>
          <a:p>
            <a:pPr algn="just" marL="6604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пользователя личный кабинет создается в момент его регистрации на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сайте.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использования сервиса Вам </a:t>
            </a:r>
            <a:r>
              <a:rPr dirty="0" sz="900">
                <a:latin typeface="Verdana"/>
                <a:cs typeface="Verdana"/>
              </a:rPr>
              <a:t>необходимо:</a:t>
            </a:r>
            <a:endParaRPr sz="900">
              <a:latin typeface="Verdana"/>
              <a:cs typeface="Verdana"/>
            </a:endParaRPr>
          </a:p>
          <a:p>
            <a:pPr algn="just"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Подключение к сети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Интернет;</a:t>
            </a:r>
            <a:endParaRPr sz="900">
              <a:latin typeface="Verdana"/>
              <a:cs typeface="Verdana"/>
            </a:endParaRPr>
          </a:p>
          <a:p>
            <a:pPr algn="just" lvl="2" marL="749935" marR="6350" indent="-228600">
              <a:lnSpc>
                <a:spcPct val="121100"/>
              </a:lnSpc>
              <a:spcBef>
                <a:spcPts val="10"/>
              </a:spcBef>
              <a:buFont typeface="Symbol"/>
              <a:buChar char=""/>
              <a:tabLst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Установить браузер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использовать встроенный в вашу операционную систему  браузер </a:t>
            </a:r>
            <a:r>
              <a:rPr dirty="0" sz="900">
                <a:latin typeface="Verdana"/>
                <a:cs typeface="Verdana"/>
              </a:rPr>
              <a:t>одного </a:t>
            </a:r>
            <a:r>
              <a:rPr dirty="0" sz="900" spc="-5">
                <a:latin typeface="Verdana"/>
                <a:cs typeface="Verdana"/>
              </a:rPr>
              <a:t>из наиболее распространенных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типов.</a:t>
            </a:r>
            <a:endParaRPr sz="900">
              <a:latin typeface="Verdana"/>
              <a:cs typeface="Verdana"/>
            </a:endParaRPr>
          </a:p>
          <a:p>
            <a:pPr algn="just" marL="66040" indent="27114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Результаты  работы  с  </a:t>
            </a:r>
            <a:r>
              <a:rPr dirty="0" sz="900">
                <a:latin typeface="Verdana"/>
                <a:cs typeface="Verdana"/>
              </a:rPr>
              <a:t>сервисом  </a:t>
            </a:r>
            <a:r>
              <a:rPr dirty="0" sz="900" spc="-5">
                <a:latin typeface="Verdana"/>
                <a:cs typeface="Verdana"/>
              </a:rPr>
              <a:t>«Антиплагиат»  </a:t>
            </a:r>
            <a:r>
              <a:rPr dirty="0" sz="900">
                <a:latin typeface="Verdana"/>
                <a:cs typeface="Verdana"/>
              </a:rPr>
              <a:t>не  </a:t>
            </a:r>
            <a:r>
              <a:rPr dirty="0" sz="900" spc="-5">
                <a:latin typeface="Verdana"/>
                <a:cs typeface="Verdana"/>
              </a:rPr>
              <a:t>являются  </a:t>
            </a:r>
            <a:r>
              <a:rPr dirty="0" sz="900">
                <a:latin typeface="Verdana"/>
                <a:cs typeface="Verdana"/>
              </a:rPr>
              <a:t>основанием  для  заявлений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</a:t>
            </a:r>
            <a:endParaRPr sz="900">
              <a:latin typeface="Verdana"/>
              <a:cs typeface="Verdana"/>
            </a:endParaRPr>
          </a:p>
          <a:p>
            <a:pPr algn="just" marL="66040" marR="5080">
              <a:lnSpc>
                <a:spcPct val="1215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нарушениях авторского </a:t>
            </a:r>
            <a:r>
              <a:rPr dirty="0" sz="900">
                <a:latin typeface="Verdana"/>
                <a:cs typeface="Verdana"/>
              </a:rPr>
              <a:t>права, </a:t>
            </a:r>
            <a:r>
              <a:rPr dirty="0" sz="900" spc="-5">
                <a:latin typeface="Verdana"/>
                <a:cs typeface="Verdana"/>
              </a:rPr>
              <a:t>сервис направлен на использование исключительно в  информационных целях. Другими </a:t>
            </a:r>
            <a:r>
              <a:rPr dirty="0" sz="900">
                <a:latin typeface="Verdana"/>
                <a:cs typeface="Verdana"/>
              </a:rPr>
              <a:t>словами, </a:t>
            </a:r>
            <a:r>
              <a:rPr dirty="0" sz="900" spc="-5">
                <a:latin typeface="Verdana"/>
                <a:cs typeface="Verdana"/>
              </a:rPr>
              <a:t>мы не заявляем о том, что тот </a:t>
            </a:r>
            <a:r>
              <a:rPr dirty="0" sz="900">
                <a:latin typeface="Verdana"/>
                <a:cs typeface="Verdana"/>
              </a:rPr>
              <a:t>или иной </a:t>
            </a:r>
            <a:r>
              <a:rPr dirty="0" sz="900" spc="-5">
                <a:latin typeface="Verdana"/>
                <a:cs typeface="Verdana"/>
              </a:rPr>
              <a:t>текст является  плагиатом, а </a:t>
            </a:r>
            <a:r>
              <a:rPr dirty="0" sz="900">
                <a:latin typeface="Verdana"/>
                <a:cs typeface="Verdana"/>
              </a:rPr>
              <a:t>лишь </a:t>
            </a:r>
            <a:r>
              <a:rPr dirty="0" sz="900" spc="-5">
                <a:latin typeface="Verdana"/>
                <a:cs typeface="Verdana"/>
              </a:rPr>
              <a:t>информируем Вас о наличии одинакового или похожего фрагмента текста в  документе с источником. Не исключено, что при работе с сервисом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обнаружите текст с  копированным фрагментом из других источников, в том числе не исключается возможность, что  загруженный Вами </a:t>
            </a:r>
            <a:r>
              <a:rPr dirty="0" sz="900">
                <a:latin typeface="Verdana"/>
                <a:cs typeface="Verdana"/>
              </a:rPr>
              <a:t>документ </a:t>
            </a:r>
            <a:r>
              <a:rPr dirty="0" sz="900" spc="-5">
                <a:latin typeface="Verdana"/>
                <a:cs typeface="Verdana"/>
              </a:rPr>
              <a:t>является первоисточником. В </a:t>
            </a:r>
            <a:r>
              <a:rPr dirty="0" sz="900">
                <a:latin typeface="Verdana"/>
                <a:cs typeface="Verdana"/>
              </a:rPr>
              <a:t>любом </a:t>
            </a:r>
            <a:r>
              <a:rPr dirty="0" sz="900" spc="-5">
                <a:latin typeface="Verdana"/>
                <a:cs typeface="Verdana"/>
              </a:rPr>
              <a:t>случае при работе с сервисом  будьте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аккуратны,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старайтесь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быть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объективными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спешите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выводами.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Помните,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</a:t>
            </a:r>
            <a:endParaRPr sz="900">
              <a:latin typeface="Verdana"/>
              <a:cs typeface="Verdana"/>
            </a:endParaRPr>
          </a:p>
          <a:p>
            <a:pPr algn="just" marL="66040" marR="6350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– это лишь инструмент работы, и </a:t>
            </a:r>
            <a:r>
              <a:rPr dirty="0" sz="900">
                <a:latin typeface="Verdana"/>
                <a:cs typeface="Verdana"/>
              </a:rPr>
              <a:t>он </a:t>
            </a:r>
            <a:r>
              <a:rPr dirty="0" sz="900" spc="-5">
                <a:latin typeface="Verdana"/>
                <a:cs typeface="Verdana"/>
              </a:rPr>
              <a:t>только информирует Вас, реальную оценку документу может  дать только сам пользователь.</a:t>
            </a:r>
            <a:endParaRPr sz="900">
              <a:latin typeface="Verdana"/>
              <a:cs typeface="Verdana"/>
            </a:endParaRPr>
          </a:p>
          <a:p>
            <a:pPr algn="just" marL="33718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Объективность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полученного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результата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зависит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только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Вас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станьте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экспертом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вместе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endParaRPr sz="90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«Антиплагиат».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0435" cy="2336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Редактирование </a:t>
            </a:r>
            <a:r>
              <a:rPr dirty="0" sz="1200" b="1">
                <a:latin typeface="Arial"/>
                <a:cs typeface="Arial"/>
              </a:rPr>
              <a:t>полного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отчета</a:t>
            </a:r>
            <a:endParaRPr sz="1200">
              <a:latin typeface="Arial"/>
              <a:cs typeface="Arial"/>
            </a:endParaRPr>
          </a:p>
          <a:p>
            <a:pPr marL="65405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полном </a:t>
            </a:r>
            <a:r>
              <a:rPr dirty="0" sz="900" spc="-5">
                <a:latin typeface="Verdana"/>
                <a:cs typeface="Verdana"/>
              </a:rPr>
              <a:t>отчете доступны действия, позволяющие производить некоторые изменения в  расчете результатов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проверки:</a:t>
            </a:r>
            <a:endParaRPr sz="900">
              <a:latin typeface="Verdana"/>
              <a:cs typeface="Verdana"/>
            </a:endParaRPr>
          </a:p>
          <a:p>
            <a:pPr lvl="2" marL="749935" marR="5715" indent="-228600">
              <a:lnSpc>
                <a:spcPct val="121100"/>
              </a:lnSpc>
              <a:spcBef>
                <a:spcPts val="1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Корректировка списка </a:t>
            </a:r>
            <a:r>
              <a:rPr dirty="0" sz="900">
                <a:latin typeface="Verdana"/>
                <a:cs typeface="Verdana"/>
              </a:rPr>
              <a:t>учитываемых </a:t>
            </a:r>
            <a:r>
              <a:rPr dirty="0" sz="900" spc="-5">
                <a:latin typeface="Verdana"/>
                <a:cs typeface="Verdana"/>
              </a:rPr>
              <a:t>источников в отчете – позволяет не учитывать  указанные Вами источники в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Изменение типа источника – позволяет изменять </a:t>
            </a:r>
            <a:r>
              <a:rPr dirty="0" sz="900">
                <a:latin typeface="Verdana"/>
                <a:cs typeface="Verdana"/>
              </a:rPr>
              <a:t>тип </a:t>
            </a:r>
            <a:r>
              <a:rPr dirty="0" sz="900" spc="-5">
                <a:latin typeface="Verdana"/>
                <a:cs typeface="Verdana"/>
              </a:rPr>
              <a:t>источника по вашему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выбору.</a:t>
            </a:r>
            <a:endParaRPr sz="900">
              <a:latin typeface="Verdana"/>
              <a:cs typeface="Verdana"/>
            </a:endParaRPr>
          </a:p>
          <a:p>
            <a:pPr lvl="2" marL="489584" indent="-42418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490220" algn="l"/>
              </a:tabLst>
            </a:pPr>
            <a:r>
              <a:rPr dirty="0" sz="1200" spc="-5" b="1">
                <a:latin typeface="Arial"/>
                <a:cs typeface="Arial"/>
              </a:rPr>
              <a:t>Корректировка списка учитываемых источников в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отчете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1100"/>
              </a:lnSpc>
              <a:spcBef>
                <a:spcPts val="120"/>
              </a:spcBef>
            </a:pPr>
            <a:r>
              <a:rPr dirty="0" sz="900">
                <a:latin typeface="Verdana"/>
                <a:cs typeface="Verdana"/>
              </a:rPr>
              <a:t>Данное </a:t>
            </a:r>
            <a:r>
              <a:rPr dirty="0" sz="900" spc="-5">
                <a:latin typeface="Verdana"/>
                <a:cs typeface="Verdana"/>
              </a:rPr>
              <a:t>действие позволит </a:t>
            </a:r>
            <a:r>
              <a:rPr dirty="0" sz="900">
                <a:latin typeface="Verdana"/>
                <a:cs typeface="Verdana"/>
              </a:rPr>
              <a:t>Вам </a:t>
            </a:r>
            <a:r>
              <a:rPr dirty="0" sz="900" spc="-5">
                <a:latin typeface="Verdana"/>
                <a:cs typeface="Verdana"/>
              </a:rPr>
              <a:t>учитывать (1)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не учитывать (2) </a:t>
            </a:r>
            <a:r>
              <a:rPr dirty="0" sz="900">
                <a:latin typeface="Verdana"/>
                <a:cs typeface="Verdana"/>
              </a:rPr>
              <a:t>используемые </a:t>
            </a:r>
            <a:r>
              <a:rPr dirty="0" sz="900" spc="-5">
                <a:latin typeface="Verdana"/>
                <a:cs typeface="Verdana"/>
              </a:rPr>
              <a:t>в отчете  источники по вашему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выбору.</a:t>
            </a:r>
            <a:endParaRPr sz="900">
              <a:latin typeface="Verdana"/>
              <a:cs typeface="Verdana"/>
            </a:endParaRPr>
          </a:p>
          <a:p>
            <a:pPr lvl="3" marL="66040" marR="5080" indent="226695">
              <a:lnSpc>
                <a:spcPct val="121100"/>
              </a:lnSpc>
              <a:spcBef>
                <a:spcPts val="10"/>
              </a:spcBef>
              <a:buAutoNum type="arabicPeriod"/>
              <a:tabLst>
                <a:tab pos="473075" algn="l"/>
              </a:tabLst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чтобы не учитывать источники Вам необходимо убрать галочки в строке </a:t>
            </a:r>
            <a:r>
              <a:rPr dirty="0" sz="900">
                <a:latin typeface="Verdana"/>
                <a:cs typeface="Verdana"/>
              </a:rPr>
              <a:t>этих  </a:t>
            </a:r>
            <a:r>
              <a:rPr dirty="0" sz="900" spc="-5">
                <a:latin typeface="Verdana"/>
                <a:cs typeface="Verdana"/>
              </a:rPr>
              <a:t>источников, а затем </a:t>
            </a:r>
            <a:r>
              <a:rPr dirty="0" sz="900">
                <a:latin typeface="Verdana"/>
                <a:cs typeface="Verdana"/>
              </a:rPr>
              <a:t>нажать </a:t>
            </a:r>
            <a:r>
              <a:rPr dirty="0" sz="900" spc="-5">
                <a:latin typeface="Verdana"/>
                <a:cs typeface="Verdana"/>
              </a:rPr>
              <a:t>кнопку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«Пересчитать».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11" y="5760195"/>
            <a:ext cx="5968365" cy="369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119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74. Список источников в полном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отчете.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После пересчета </a:t>
            </a:r>
            <a:r>
              <a:rPr dirty="0" sz="900">
                <a:latin typeface="Verdana"/>
                <a:cs typeface="Verdana"/>
              </a:rPr>
              <a:t>общая </a:t>
            </a:r>
            <a:r>
              <a:rPr dirty="0" sz="900" spc="-5">
                <a:latin typeface="Verdana"/>
                <a:cs typeface="Verdana"/>
              </a:rPr>
              <a:t>оценка по отчету изменится, а в тексте отчета больше не будут  отображаться блоки </a:t>
            </a:r>
            <a:r>
              <a:rPr dirty="0" sz="900">
                <a:latin typeface="Verdana"/>
                <a:cs typeface="Verdana"/>
              </a:rPr>
              <a:t>цитирования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данному источнику. Строка источника останется на своем  месте с </a:t>
            </a:r>
            <a:r>
              <a:rPr dirty="0" sz="900">
                <a:latin typeface="Verdana"/>
                <a:cs typeface="Verdana"/>
              </a:rPr>
              <a:t>одним </a:t>
            </a:r>
            <a:r>
              <a:rPr dirty="0" sz="900" spc="-5">
                <a:latin typeface="Verdana"/>
                <a:cs typeface="Verdana"/>
              </a:rPr>
              <a:t>изменением – галочка будет убрана. После пересчета Вы можете проделать </a:t>
            </a:r>
            <a:r>
              <a:rPr dirty="0" sz="900" spc="-10">
                <a:latin typeface="Verdana"/>
                <a:cs typeface="Verdana"/>
              </a:rPr>
              <a:t>это  </a:t>
            </a:r>
            <a:r>
              <a:rPr dirty="0" sz="900" spc="-5">
                <a:latin typeface="Verdana"/>
                <a:cs typeface="Verdana"/>
              </a:rPr>
              <a:t>действие и с другими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источниками.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2.</a:t>
            </a:r>
            <a:r>
              <a:rPr dirty="0" sz="900" spc="2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того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чтобы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снова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учитывать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</a:t>
            </a:r>
            <a:r>
              <a:rPr dirty="0" sz="900" spc="2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2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верните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галочки</a:t>
            </a:r>
            <a:r>
              <a:rPr dirty="0" sz="900" spc="2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снова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«Пересчитать». Результат </a:t>
            </a:r>
            <a:r>
              <a:rPr dirty="0" sz="900">
                <a:latin typeface="Verdana"/>
                <a:cs typeface="Verdana"/>
              </a:rPr>
              <a:t>снова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пересчитан.</a:t>
            </a:r>
            <a:endParaRPr sz="900">
              <a:latin typeface="Verdana"/>
              <a:cs typeface="Verdana"/>
            </a:endParaRPr>
          </a:p>
          <a:p>
            <a:pPr algn="just" marL="12700" marR="762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Если Вас устраивает </a:t>
            </a:r>
            <a:r>
              <a:rPr dirty="0" sz="900">
                <a:latin typeface="Verdana"/>
                <a:cs typeface="Verdana"/>
              </a:rPr>
              <a:t>текущая </a:t>
            </a:r>
            <a:r>
              <a:rPr dirty="0" sz="900" spc="-5">
                <a:latin typeface="Verdana"/>
                <a:cs typeface="Verdana"/>
              </a:rPr>
              <a:t>редакция отчета, Вы можете сохранить отчет (см. 5.7.3  Сохранение отредактированного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5.7.2. </a:t>
            </a:r>
            <a:r>
              <a:rPr dirty="0" sz="1200" spc="-5" b="1">
                <a:latin typeface="Arial"/>
                <a:cs typeface="Arial"/>
              </a:rPr>
              <a:t>Изменение типа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источника</a:t>
            </a:r>
            <a:endParaRPr sz="1200">
              <a:latin typeface="Arial"/>
              <a:cs typeface="Arial"/>
            </a:endParaRPr>
          </a:p>
          <a:p>
            <a:pPr algn="just" marL="239395">
              <a:lnSpc>
                <a:spcPct val="100000"/>
              </a:lnSpc>
              <a:spcBef>
                <a:spcPts val="345"/>
              </a:spcBef>
            </a:pPr>
            <a:r>
              <a:rPr dirty="0" sz="900">
                <a:latin typeface="Verdana"/>
                <a:cs typeface="Verdana"/>
              </a:rPr>
              <a:t>Данное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действие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позволит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изменять</a:t>
            </a:r>
            <a:r>
              <a:rPr dirty="0" sz="900" spc="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</a:t>
            </a:r>
            <a:r>
              <a:rPr dirty="0" sz="900" spc="2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</a:t>
            </a:r>
            <a:r>
              <a:rPr dirty="0" sz="900" spc="2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вашему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выбору.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Бывают</a:t>
            </a:r>
            <a:r>
              <a:rPr dirty="0" sz="900" spc="1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«Белые»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«Черные» источники, </a:t>
            </a:r>
            <a:r>
              <a:rPr dirty="0" sz="900">
                <a:latin typeface="Verdana"/>
                <a:cs typeface="Verdana"/>
              </a:rPr>
              <a:t>различие </a:t>
            </a:r>
            <a:r>
              <a:rPr dirty="0" sz="900" spc="-5">
                <a:latin typeface="Verdana"/>
                <a:cs typeface="Verdana"/>
              </a:rPr>
              <a:t>типов является </a:t>
            </a:r>
            <a:r>
              <a:rPr dirty="0" sz="900">
                <a:latin typeface="Verdana"/>
                <a:cs typeface="Verdana"/>
              </a:rPr>
              <a:t>условным </a:t>
            </a:r>
            <a:r>
              <a:rPr dirty="0" sz="900" spc="-5">
                <a:latin typeface="Verdana"/>
                <a:cs typeface="Verdana"/>
              </a:rPr>
              <a:t>и относительным показателем, реальная  интерпретация остается за пользователем.</a:t>
            </a:r>
            <a:endParaRPr sz="900">
              <a:latin typeface="Verdana"/>
              <a:cs typeface="Verdana"/>
            </a:endParaRPr>
          </a:p>
          <a:p>
            <a:pPr algn="just"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построении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отчетов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сайт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автоматически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выставляет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источника: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«Черные»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-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оранжевого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цвета и «Белые» – зеленого цвета. </a:t>
            </a:r>
            <a:r>
              <a:rPr dirty="0" sz="900">
                <a:latin typeface="Verdana"/>
                <a:cs typeface="Verdana"/>
              </a:rPr>
              <a:t>Сайт производит </a:t>
            </a:r>
            <a:r>
              <a:rPr dirty="0" sz="900" spc="-5">
                <a:latin typeface="Verdana"/>
                <a:cs typeface="Verdana"/>
              </a:rPr>
              <a:t>лишь предварительную оценку, при этом  реальную оценку источнику может дать </a:t>
            </a:r>
            <a:r>
              <a:rPr dirty="0" sz="900">
                <a:latin typeface="Verdana"/>
                <a:cs typeface="Verdana"/>
              </a:rPr>
              <a:t>лишь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пользователь.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4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Разделение источников по типу позволят Вам условно наделять определенным для Вас  качеством те </a:t>
            </a:r>
            <a:r>
              <a:rPr dirty="0" sz="900">
                <a:latin typeface="Verdana"/>
                <a:cs typeface="Verdana"/>
              </a:rPr>
              <a:t>или иные </a:t>
            </a:r>
            <a:r>
              <a:rPr dirty="0" sz="900" spc="-5">
                <a:latin typeface="Verdana"/>
                <a:cs typeface="Verdana"/>
              </a:rPr>
              <a:t>источники. Тип источника – </a:t>
            </a:r>
            <a:r>
              <a:rPr dirty="0" sz="900">
                <a:latin typeface="Verdana"/>
                <a:cs typeface="Verdana"/>
              </a:rPr>
              <a:t>определяет </a:t>
            </a:r>
            <a:r>
              <a:rPr dirty="0" sz="900" spc="-5">
                <a:latin typeface="Verdana"/>
                <a:cs typeface="Verdana"/>
              </a:rPr>
              <a:t>его цвет при отображении  результатов проверки документа в блоках </a:t>
            </a:r>
            <a:r>
              <a:rPr dirty="0" sz="900">
                <a:latin typeface="Verdana"/>
                <a:cs typeface="Verdana"/>
              </a:rPr>
              <a:t>цитирования. </a:t>
            </a:r>
            <a:r>
              <a:rPr dirty="0" sz="900" spc="-5">
                <a:latin typeface="Verdana"/>
                <a:cs typeface="Verdana"/>
              </a:rPr>
              <a:t>Также </a:t>
            </a:r>
            <a:r>
              <a:rPr dirty="0" sz="900">
                <a:latin typeface="Verdana"/>
                <a:cs typeface="Verdana"/>
              </a:rPr>
              <a:t>от цветов </a:t>
            </a:r>
            <a:r>
              <a:rPr dirty="0" sz="900" spc="-5">
                <a:latin typeface="Verdana"/>
                <a:cs typeface="Verdana"/>
              </a:rPr>
              <a:t>всех источников в  совокупности зависит общий результат оценки по распределению между Белыми и Черными  источниками в отчете.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516" y="3000766"/>
            <a:ext cx="5939028" cy="265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7730" cy="96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dirty="0" sz="900" spc="-5">
                <a:latin typeface="Verdana"/>
                <a:cs typeface="Verdana"/>
              </a:rPr>
              <a:t>Можно изменять тип источника с Черного на белый (1)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с Белого на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Черный.</a:t>
            </a:r>
            <a:endParaRPr sz="900">
              <a:latin typeface="Verdana"/>
              <a:cs typeface="Verdana"/>
            </a:endParaRPr>
          </a:p>
          <a:p>
            <a:pPr marL="12700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1.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изменения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типа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источника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Черного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Белый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списке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на процентный показатель оранжевого цвета. </a:t>
            </a:r>
            <a:r>
              <a:rPr dirty="0" sz="900">
                <a:latin typeface="Verdana"/>
                <a:cs typeface="Verdana"/>
              </a:rPr>
              <a:t>Рядом </a:t>
            </a:r>
            <a:r>
              <a:rPr dirty="0" sz="900" spc="-5">
                <a:latin typeface="Verdana"/>
                <a:cs typeface="Verdana"/>
              </a:rPr>
              <a:t>с курсором появится пункт «Пометить </a:t>
            </a:r>
            <a:r>
              <a:rPr dirty="0" sz="900">
                <a:latin typeface="Verdana"/>
                <a:cs typeface="Verdana"/>
              </a:rPr>
              <a:t>как  </a:t>
            </a:r>
            <a:r>
              <a:rPr dirty="0" sz="900" spc="-5">
                <a:latin typeface="Verdana"/>
                <a:cs typeface="Verdana"/>
              </a:rPr>
              <a:t>корректное цитирование», нажмите на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него.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07" y="2340341"/>
            <a:ext cx="5968365" cy="160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6865" marR="187960" indent="-937260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75. После нажатия на процент в </a:t>
            </a:r>
            <a:r>
              <a:rPr dirty="0" sz="900" spc="-10" b="1">
                <a:latin typeface="Verdana"/>
                <a:cs typeface="Verdana"/>
              </a:rPr>
              <a:t>строке </a:t>
            </a:r>
            <a:r>
              <a:rPr dirty="0" sz="900" spc="-5" b="1">
                <a:latin typeface="Verdana"/>
                <a:cs typeface="Verdana"/>
              </a:rPr>
              <a:t>«Черного» источника выпадает  пункт «Пометить как корректное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цитирование».</a:t>
            </a:r>
            <a:endParaRPr sz="900">
              <a:latin typeface="Verdana"/>
              <a:cs typeface="Verdana"/>
            </a:endParaRPr>
          </a:p>
          <a:p>
            <a:pPr marL="12700" marR="635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Чтобы цвет процента в списке изменился, а также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применения изменений к отчету  необходимо нажать кнопку «Пересчитать».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После пересчета все блоки по </a:t>
            </a:r>
            <a:r>
              <a:rPr dirty="0" sz="900">
                <a:latin typeface="Verdana"/>
                <a:cs typeface="Verdana"/>
              </a:rPr>
              <a:t>данному </a:t>
            </a:r>
            <a:r>
              <a:rPr dirty="0" sz="900" spc="-5">
                <a:latin typeface="Verdana"/>
                <a:cs typeface="Verdana"/>
              </a:rPr>
              <a:t>источнику перекрасятся с оранжевого - на </a:t>
            </a:r>
            <a:r>
              <a:rPr dirty="0" sz="900">
                <a:latin typeface="Verdana"/>
                <a:cs typeface="Verdana"/>
              </a:rPr>
              <a:t>зеленый  </a:t>
            </a:r>
            <a:r>
              <a:rPr dirty="0" sz="900" spc="-5">
                <a:latin typeface="Verdana"/>
                <a:cs typeface="Verdana"/>
              </a:rPr>
              <a:t>цвет, также изменится распределение процентов в общей оценке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2.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изменения типа источника с Белого на </a:t>
            </a:r>
            <a:r>
              <a:rPr dirty="0" sz="900">
                <a:latin typeface="Verdana"/>
                <a:cs typeface="Verdana"/>
              </a:rPr>
              <a:t>Черный </a:t>
            </a:r>
            <a:r>
              <a:rPr dirty="0" sz="900" spc="-5">
                <a:latin typeface="Verdana"/>
                <a:cs typeface="Verdana"/>
              </a:rPr>
              <a:t>нажмите на процентный показатель  зеленого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цвета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списке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отчете.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Рядом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курсором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появится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пункт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«Изменить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spc="-5">
                <a:latin typeface="Verdana"/>
                <a:cs typeface="Verdana"/>
              </a:rPr>
              <a:t>«Белое» заимствование», нажмите на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него.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799" y="4763503"/>
            <a:ext cx="5968365" cy="205993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455295">
              <a:lnSpc>
                <a:spcPct val="100000"/>
              </a:lnSpc>
              <a:spcBef>
                <a:spcPts val="340"/>
              </a:spcBef>
            </a:pPr>
            <a:r>
              <a:rPr dirty="0" sz="900" spc="-5" b="1">
                <a:latin typeface="Verdana"/>
                <a:cs typeface="Verdana"/>
              </a:rPr>
              <a:t>Рис. 76. После нажатия на процент в </a:t>
            </a:r>
            <a:r>
              <a:rPr dirty="0" sz="900" spc="-10" b="1">
                <a:latin typeface="Verdana"/>
                <a:cs typeface="Verdana"/>
              </a:rPr>
              <a:t>строке </a:t>
            </a:r>
            <a:r>
              <a:rPr dirty="0" sz="900" spc="-5" b="1">
                <a:latin typeface="Verdana"/>
                <a:cs typeface="Verdana"/>
              </a:rPr>
              <a:t>«Белого» источника выпадает</a:t>
            </a:r>
            <a:r>
              <a:rPr dirty="0" sz="900" spc="14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пункт</a:t>
            </a:r>
            <a:endParaRPr sz="900">
              <a:latin typeface="Verdana"/>
              <a:cs typeface="Verdana"/>
            </a:endParaRPr>
          </a:p>
          <a:p>
            <a:pPr algn="ctr" marL="455295">
              <a:lnSpc>
                <a:spcPct val="100000"/>
              </a:lnSpc>
              <a:spcBef>
                <a:spcPts val="240"/>
              </a:spcBef>
            </a:pPr>
            <a:r>
              <a:rPr dirty="0" sz="900" spc="-5" b="1">
                <a:latin typeface="Verdana"/>
                <a:cs typeface="Verdana"/>
              </a:rPr>
              <a:t>«Пометить как простое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заимствование».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После этого цвет процента в списке изменится на оранжевый,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применения изменения к  отчету необходимо нажать кнопку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«Пересчитать».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После пересчета все блоки по </a:t>
            </a:r>
            <a:r>
              <a:rPr dirty="0" sz="900">
                <a:latin typeface="Verdana"/>
                <a:cs typeface="Verdana"/>
              </a:rPr>
              <a:t>данному </a:t>
            </a:r>
            <a:r>
              <a:rPr dirty="0" sz="900" spc="-5">
                <a:latin typeface="Verdana"/>
                <a:cs typeface="Verdana"/>
              </a:rPr>
              <a:t>источнику перекрасятся с зеленого - на оранжевый  цвет, также изменится распределение процентов в общей оценке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marL="12700" marR="6985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Если Вас устраивает </a:t>
            </a:r>
            <a:r>
              <a:rPr dirty="0" sz="900">
                <a:latin typeface="Verdana"/>
                <a:cs typeface="Verdana"/>
              </a:rPr>
              <a:t>текущая </a:t>
            </a:r>
            <a:r>
              <a:rPr dirty="0" sz="900" spc="-5">
                <a:latin typeface="Verdana"/>
                <a:cs typeface="Verdana"/>
              </a:rPr>
              <a:t>редакция отчета, Вы можете сохранить отчет (см. 5.7.3  Сохранение отредактированного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5.7.3. </a:t>
            </a:r>
            <a:r>
              <a:rPr dirty="0" sz="1200" spc="-5" b="1">
                <a:latin typeface="Arial"/>
                <a:cs typeface="Arial"/>
              </a:rPr>
              <a:t>Сохранение отредактированного отчета</a:t>
            </a:r>
            <a:endParaRPr sz="1200">
              <a:latin typeface="Arial"/>
              <a:cs typeface="Arial"/>
            </a:endParaRPr>
          </a:p>
          <a:p>
            <a:pPr marL="12700" marR="5715" indent="226695">
              <a:lnSpc>
                <a:spcPct val="122200"/>
              </a:lnSpc>
              <a:spcBef>
                <a:spcPts val="10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сохранения отредактированного отчета в открытом отредактированном отчете нажмите  кнопку «Сохранить». Откроется окно сохранения отредактированного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832" y="7497557"/>
            <a:ext cx="5967730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417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77. Кнопка сохранения на странице </a:t>
            </a:r>
            <a:r>
              <a:rPr dirty="0" sz="900" spc="-10" b="1">
                <a:latin typeface="Verdana"/>
                <a:cs typeface="Verdana"/>
              </a:rPr>
              <a:t>просмотра </a:t>
            </a:r>
            <a:r>
              <a:rPr dirty="0" sz="900" spc="-5" b="1">
                <a:latin typeface="Verdana"/>
                <a:cs typeface="Verdana"/>
              </a:rPr>
              <a:t>полного</a:t>
            </a:r>
            <a:r>
              <a:rPr dirty="0" sz="900" spc="6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окне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оставить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свои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комментарии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желанию.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комментариях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оставить  информация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себя, например, произведенные в отчете изменения или причина по которой Вы  произвели редактирование, чтобы не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забыть.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После сохранения в истории отчетов будет создан </a:t>
            </a:r>
            <a:r>
              <a:rPr dirty="0" sz="900">
                <a:latin typeface="Verdana"/>
                <a:cs typeface="Verdana"/>
              </a:rPr>
              <a:t>новый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1135" y="1478290"/>
            <a:ext cx="386486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28088" y="1475211"/>
            <a:ext cx="3870960" cy="795655"/>
          </a:xfrm>
          <a:custGeom>
            <a:avLst/>
            <a:gdLst/>
            <a:ahLst/>
            <a:cxnLst/>
            <a:rect l="l" t="t" r="r" b="b"/>
            <a:pathLst>
              <a:path w="3870960" h="795655">
                <a:moveTo>
                  <a:pt x="3870960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795528"/>
                </a:lnTo>
                <a:lnTo>
                  <a:pt x="3870960" y="795528"/>
                </a:lnTo>
                <a:lnTo>
                  <a:pt x="3870960" y="794004"/>
                </a:lnTo>
                <a:lnTo>
                  <a:pt x="3048" y="794004"/>
                </a:lnTo>
                <a:lnTo>
                  <a:pt x="1524" y="792480"/>
                </a:lnTo>
                <a:lnTo>
                  <a:pt x="3048" y="792480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3870960" y="1524"/>
                </a:lnTo>
                <a:lnTo>
                  <a:pt x="3870960" y="0"/>
                </a:lnTo>
                <a:close/>
              </a:path>
              <a:path w="3870960" h="795655">
                <a:moveTo>
                  <a:pt x="3048" y="792480"/>
                </a:moveTo>
                <a:lnTo>
                  <a:pt x="1524" y="792480"/>
                </a:lnTo>
                <a:lnTo>
                  <a:pt x="3048" y="794004"/>
                </a:lnTo>
                <a:lnTo>
                  <a:pt x="3048" y="792480"/>
                </a:lnTo>
                <a:close/>
              </a:path>
              <a:path w="3870960" h="795655">
                <a:moveTo>
                  <a:pt x="3867912" y="792480"/>
                </a:moveTo>
                <a:lnTo>
                  <a:pt x="3048" y="792480"/>
                </a:lnTo>
                <a:lnTo>
                  <a:pt x="3048" y="794004"/>
                </a:lnTo>
                <a:lnTo>
                  <a:pt x="3867912" y="794004"/>
                </a:lnTo>
                <a:lnTo>
                  <a:pt x="3867912" y="792480"/>
                </a:lnTo>
                <a:close/>
              </a:path>
              <a:path w="3870960" h="795655">
                <a:moveTo>
                  <a:pt x="3867912" y="1524"/>
                </a:moveTo>
                <a:lnTo>
                  <a:pt x="3867912" y="794004"/>
                </a:lnTo>
                <a:lnTo>
                  <a:pt x="3869436" y="792480"/>
                </a:lnTo>
                <a:lnTo>
                  <a:pt x="3870960" y="792480"/>
                </a:lnTo>
                <a:lnTo>
                  <a:pt x="3870960" y="3048"/>
                </a:lnTo>
                <a:lnTo>
                  <a:pt x="3869436" y="3048"/>
                </a:lnTo>
                <a:lnTo>
                  <a:pt x="3867912" y="1524"/>
                </a:lnTo>
                <a:close/>
              </a:path>
              <a:path w="3870960" h="795655">
                <a:moveTo>
                  <a:pt x="3870960" y="792480"/>
                </a:moveTo>
                <a:lnTo>
                  <a:pt x="3869436" y="792480"/>
                </a:lnTo>
                <a:lnTo>
                  <a:pt x="3867912" y="794004"/>
                </a:lnTo>
                <a:lnTo>
                  <a:pt x="3870960" y="794004"/>
                </a:lnTo>
                <a:lnTo>
                  <a:pt x="3870960" y="792480"/>
                </a:lnTo>
                <a:close/>
              </a:path>
              <a:path w="3870960" h="795655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3870960" h="795655">
                <a:moveTo>
                  <a:pt x="3867912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3867912" y="3048"/>
                </a:lnTo>
                <a:lnTo>
                  <a:pt x="3867912" y="1524"/>
                </a:lnTo>
                <a:close/>
              </a:path>
              <a:path w="3870960" h="795655">
                <a:moveTo>
                  <a:pt x="3870960" y="1524"/>
                </a:moveTo>
                <a:lnTo>
                  <a:pt x="3867912" y="1524"/>
                </a:lnTo>
                <a:lnTo>
                  <a:pt x="3869436" y="3048"/>
                </a:lnTo>
                <a:lnTo>
                  <a:pt x="3870960" y="3048"/>
                </a:lnTo>
                <a:lnTo>
                  <a:pt x="387096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92679" y="3977650"/>
            <a:ext cx="3534155" cy="705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9632" y="3974571"/>
            <a:ext cx="3540760" cy="711835"/>
          </a:xfrm>
          <a:custGeom>
            <a:avLst/>
            <a:gdLst/>
            <a:ahLst/>
            <a:cxnLst/>
            <a:rect l="l" t="t" r="r" b="b"/>
            <a:pathLst>
              <a:path w="3540760" h="711835">
                <a:moveTo>
                  <a:pt x="354025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711708"/>
                </a:lnTo>
                <a:lnTo>
                  <a:pt x="3540252" y="711708"/>
                </a:lnTo>
                <a:lnTo>
                  <a:pt x="3540252" y="710184"/>
                </a:lnTo>
                <a:lnTo>
                  <a:pt x="3048" y="710184"/>
                </a:lnTo>
                <a:lnTo>
                  <a:pt x="1524" y="708660"/>
                </a:lnTo>
                <a:lnTo>
                  <a:pt x="3048" y="708660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3540252" y="1524"/>
                </a:lnTo>
                <a:lnTo>
                  <a:pt x="3540252" y="0"/>
                </a:lnTo>
                <a:close/>
              </a:path>
              <a:path w="3540760" h="711835">
                <a:moveTo>
                  <a:pt x="3048" y="708660"/>
                </a:moveTo>
                <a:lnTo>
                  <a:pt x="1524" y="708660"/>
                </a:lnTo>
                <a:lnTo>
                  <a:pt x="3048" y="710184"/>
                </a:lnTo>
                <a:lnTo>
                  <a:pt x="3048" y="708660"/>
                </a:lnTo>
                <a:close/>
              </a:path>
              <a:path w="3540760" h="711835">
                <a:moveTo>
                  <a:pt x="3537204" y="708660"/>
                </a:moveTo>
                <a:lnTo>
                  <a:pt x="3048" y="708660"/>
                </a:lnTo>
                <a:lnTo>
                  <a:pt x="3048" y="710184"/>
                </a:lnTo>
                <a:lnTo>
                  <a:pt x="3537204" y="710184"/>
                </a:lnTo>
                <a:lnTo>
                  <a:pt x="3537204" y="708660"/>
                </a:lnTo>
                <a:close/>
              </a:path>
              <a:path w="3540760" h="711835">
                <a:moveTo>
                  <a:pt x="3537204" y="1524"/>
                </a:moveTo>
                <a:lnTo>
                  <a:pt x="3537204" y="710184"/>
                </a:lnTo>
                <a:lnTo>
                  <a:pt x="3538728" y="708660"/>
                </a:lnTo>
                <a:lnTo>
                  <a:pt x="3540252" y="708660"/>
                </a:lnTo>
                <a:lnTo>
                  <a:pt x="3540252" y="3048"/>
                </a:lnTo>
                <a:lnTo>
                  <a:pt x="3538728" y="3048"/>
                </a:lnTo>
                <a:lnTo>
                  <a:pt x="3537204" y="1524"/>
                </a:lnTo>
                <a:close/>
              </a:path>
              <a:path w="3540760" h="711835">
                <a:moveTo>
                  <a:pt x="3540252" y="708660"/>
                </a:moveTo>
                <a:lnTo>
                  <a:pt x="3538728" y="708660"/>
                </a:lnTo>
                <a:lnTo>
                  <a:pt x="3537204" y="710184"/>
                </a:lnTo>
                <a:lnTo>
                  <a:pt x="3540252" y="710184"/>
                </a:lnTo>
                <a:lnTo>
                  <a:pt x="3540252" y="708660"/>
                </a:lnTo>
                <a:close/>
              </a:path>
              <a:path w="3540760" h="711835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3540760" h="711835">
                <a:moveTo>
                  <a:pt x="353720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3537204" y="3048"/>
                </a:lnTo>
                <a:lnTo>
                  <a:pt x="3537204" y="1524"/>
                </a:lnTo>
                <a:close/>
              </a:path>
              <a:path w="3540760" h="711835">
                <a:moveTo>
                  <a:pt x="3540252" y="1524"/>
                </a:moveTo>
                <a:lnTo>
                  <a:pt x="3537204" y="1524"/>
                </a:lnTo>
                <a:lnTo>
                  <a:pt x="3538728" y="3048"/>
                </a:lnTo>
                <a:lnTo>
                  <a:pt x="3540252" y="3048"/>
                </a:lnTo>
                <a:lnTo>
                  <a:pt x="354025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06723" y="7005838"/>
            <a:ext cx="1315212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04" y="3224262"/>
            <a:ext cx="5968365" cy="904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5372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78. Дополнительная информация </a:t>
            </a:r>
            <a:r>
              <a:rPr dirty="0" sz="900" spc="-10" b="1">
                <a:latin typeface="Verdana"/>
                <a:cs typeface="Verdana"/>
              </a:rPr>
              <a:t>об </a:t>
            </a:r>
            <a:r>
              <a:rPr dirty="0" sz="900" spc="-5" b="1">
                <a:latin typeface="Verdana"/>
                <a:cs typeface="Verdana"/>
              </a:rPr>
              <a:t>отредактированном отчете в</a:t>
            </a:r>
            <a:r>
              <a:rPr dirty="0" sz="900" spc="9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истории.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Обращаем </a:t>
            </a:r>
            <a:r>
              <a:rPr dirty="0" sz="900">
                <a:latin typeface="Verdana"/>
                <a:cs typeface="Verdana"/>
              </a:rPr>
              <a:t>ваше </a:t>
            </a:r>
            <a:r>
              <a:rPr dirty="0" sz="900" spc="-5">
                <a:latin typeface="Verdana"/>
                <a:cs typeface="Verdana"/>
              </a:rPr>
              <a:t>внимание на то, что если отчет был отредактирован с пересчетом результатов  редактирования, то </a:t>
            </a:r>
            <a:r>
              <a:rPr dirty="0" sz="900">
                <a:latin typeface="Verdana"/>
                <a:cs typeface="Verdana"/>
              </a:rPr>
              <a:t>он </a:t>
            </a:r>
            <a:r>
              <a:rPr dirty="0" sz="900" spc="-5">
                <a:latin typeface="Verdana"/>
                <a:cs typeface="Verdana"/>
              </a:rPr>
              <a:t>будет сохранен автоматически, Вы сможете найти автосохраненный отчет в  истории отчетов и продолжить работу с ним. В истории отчетов автосохраненные отчеты имеют  особую пометку в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комментариях.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7" y="6356084"/>
            <a:ext cx="5968365" cy="98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8900" marR="88265" indent="-2078989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79. Дополнительная информация </a:t>
            </a:r>
            <a:r>
              <a:rPr dirty="0" sz="900" spc="-10" b="1">
                <a:latin typeface="Verdana"/>
                <a:cs typeface="Verdana"/>
              </a:rPr>
              <a:t>об </a:t>
            </a:r>
            <a:r>
              <a:rPr dirty="0" sz="900" spc="-5" b="1">
                <a:latin typeface="Verdana"/>
                <a:cs typeface="Verdana"/>
              </a:rPr>
              <a:t>автосохраненном отредактированном  отчете в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истории.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Arial"/>
                <a:cs typeface="Arial"/>
              </a:rPr>
              <a:t>5.7.4. </a:t>
            </a:r>
            <a:r>
              <a:rPr dirty="0" sz="1200" spc="-5" b="1">
                <a:latin typeface="Arial"/>
                <a:cs typeface="Arial"/>
              </a:rPr>
              <a:t>Прямая ссылка на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источник</a:t>
            </a:r>
            <a:endParaRPr sz="1200">
              <a:latin typeface="Arial"/>
              <a:cs typeface="Arial"/>
            </a:endParaRPr>
          </a:p>
          <a:p>
            <a:pPr marL="12700" marR="5080" indent="226695">
              <a:lnSpc>
                <a:spcPct val="121100"/>
              </a:lnSpc>
              <a:spcBef>
                <a:spcPts val="12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большинства источников в списке источников отчета </a:t>
            </a:r>
            <a:r>
              <a:rPr dirty="0" sz="900">
                <a:latin typeface="Verdana"/>
                <a:cs typeface="Verdana"/>
              </a:rPr>
              <a:t>выводится </a:t>
            </a:r>
            <a:r>
              <a:rPr dirty="0" sz="900" spc="-5">
                <a:latin typeface="Verdana"/>
                <a:cs typeface="Verdana"/>
              </a:rPr>
              <a:t>пряма ссылка на  расположение документа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текста источника в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806" y="8488157"/>
            <a:ext cx="596773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859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80. Прямая ссылка в списке источников</a:t>
            </a:r>
            <a:r>
              <a:rPr dirty="0" sz="900" spc="4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После нажатия на ссылку в списке источников отчета </a:t>
            </a:r>
            <a:r>
              <a:rPr dirty="0" sz="900">
                <a:latin typeface="Verdana"/>
                <a:cs typeface="Verdana"/>
              </a:rPr>
              <a:t>перехода </a:t>
            </a:r>
            <a:r>
              <a:rPr dirty="0" sz="900" spc="-5">
                <a:latin typeface="Verdana"/>
                <a:cs typeface="Verdana"/>
              </a:rPr>
              <a:t>Вы окажетесь на странице в  интернете, на </a:t>
            </a:r>
            <a:r>
              <a:rPr dirty="0" sz="900">
                <a:latin typeface="Verdana"/>
                <a:cs typeface="Verdana"/>
              </a:rPr>
              <a:t>которой </a:t>
            </a:r>
            <a:r>
              <a:rPr dirty="0" sz="900" spc="-10">
                <a:latin typeface="Verdana"/>
                <a:cs typeface="Verdana"/>
              </a:rPr>
              <a:t>был </a:t>
            </a:r>
            <a:r>
              <a:rPr dirty="0" sz="900">
                <a:latin typeface="Verdana"/>
                <a:cs typeface="Verdana"/>
              </a:rPr>
              <a:t>найден </a:t>
            </a:r>
            <a:r>
              <a:rPr dirty="0" sz="900" spc="-5">
                <a:latin typeface="Verdana"/>
                <a:cs typeface="Verdana"/>
              </a:rPr>
              <a:t>заимствованный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1220" y="792490"/>
            <a:ext cx="4046219" cy="216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1492" y="4311406"/>
            <a:ext cx="4038600" cy="1972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8803" y="7537698"/>
            <a:ext cx="59436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5756" y="7534635"/>
            <a:ext cx="5949950" cy="844550"/>
          </a:xfrm>
          <a:custGeom>
            <a:avLst/>
            <a:gdLst/>
            <a:ahLst/>
            <a:cxnLst/>
            <a:rect l="l" t="t" r="r" b="b"/>
            <a:pathLst>
              <a:path w="5949950" h="844550">
                <a:moveTo>
                  <a:pt x="5949696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844308"/>
                </a:lnTo>
                <a:lnTo>
                  <a:pt x="5949696" y="844308"/>
                </a:lnTo>
                <a:lnTo>
                  <a:pt x="5949696" y="842784"/>
                </a:lnTo>
                <a:lnTo>
                  <a:pt x="3048" y="842784"/>
                </a:lnTo>
                <a:lnTo>
                  <a:pt x="1524" y="841260"/>
                </a:lnTo>
                <a:lnTo>
                  <a:pt x="3048" y="841260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5949696" y="1524"/>
                </a:lnTo>
                <a:lnTo>
                  <a:pt x="5949696" y="0"/>
                </a:lnTo>
                <a:close/>
              </a:path>
              <a:path w="5949950" h="844550">
                <a:moveTo>
                  <a:pt x="3048" y="841260"/>
                </a:moveTo>
                <a:lnTo>
                  <a:pt x="1524" y="841260"/>
                </a:lnTo>
                <a:lnTo>
                  <a:pt x="3048" y="842784"/>
                </a:lnTo>
                <a:lnTo>
                  <a:pt x="3048" y="841260"/>
                </a:lnTo>
                <a:close/>
              </a:path>
              <a:path w="5949950" h="844550">
                <a:moveTo>
                  <a:pt x="5946648" y="841260"/>
                </a:moveTo>
                <a:lnTo>
                  <a:pt x="3048" y="841260"/>
                </a:lnTo>
                <a:lnTo>
                  <a:pt x="3048" y="842784"/>
                </a:lnTo>
                <a:lnTo>
                  <a:pt x="5946648" y="842784"/>
                </a:lnTo>
                <a:lnTo>
                  <a:pt x="5946648" y="841260"/>
                </a:lnTo>
                <a:close/>
              </a:path>
              <a:path w="5949950" h="844550">
                <a:moveTo>
                  <a:pt x="5946648" y="1524"/>
                </a:moveTo>
                <a:lnTo>
                  <a:pt x="5946648" y="842784"/>
                </a:lnTo>
                <a:lnTo>
                  <a:pt x="5948172" y="841260"/>
                </a:lnTo>
                <a:lnTo>
                  <a:pt x="5949696" y="841260"/>
                </a:lnTo>
                <a:lnTo>
                  <a:pt x="5949696" y="3048"/>
                </a:lnTo>
                <a:lnTo>
                  <a:pt x="5948172" y="3048"/>
                </a:lnTo>
                <a:lnTo>
                  <a:pt x="5946648" y="1524"/>
                </a:lnTo>
                <a:close/>
              </a:path>
              <a:path w="5949950" h="844550">
                <a:moveTo>
                  <a:pt x="5949696" y="841260"/>
                </a:moveTo>
                <a:lnTo>
                  <a:pt x="5948172" y="841260"/>
                </a:lnTo>
                <a:lnTo>
                  <a:pt x="5946648" y="842784"/>
                </a:lnTo>
                <a:lnTo>
                  <a:pt x="5949696" y="842784"/>
                </a:lnTo>
                <a:lnTo>
                  <a:pt x="5949696" y="841260"/>
                </a:lnTo>
                <a:close/>
              </a:path>
              <a:path w="5949950" h="84455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5949950" h="844550">
                <a:moveTo>
                  <a:pt x="5946648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5946648" y="3048"/>
                </a:lnTo>
                <a:lnTo>
                  <a:pt x="5946648" y="1524"/>
                </a:lnTo>
                <a:close/>
              </a:path>
              <a:path w="5949950" h="844550">
                <a:moveTo>
                  <a:pt x="5949696" y="1524"/>
                </a:moveTo>
                <a:lnTo>
                  <a:pt x="5946648" y="1524"/>
                </a:lnTo>
                <a:lnTo>
                  <a:pt x="5948172" y="3048"/>
                </a:lnTo>
                <a:lnTo>
                  <a:pt x="5949696" y="3048"/>
                </a:lnTo>
                <a:lnTo>
                  <a:pt x="594969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07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5.8. </a:t>
            </a:r>
            <a:r>
              <a:rPr dirty="0" sz="1200" spc="-5" b="1">
                <a:latin typeface="Arial"/>
                <a:cs typeface="Arial"/>
              </a:rPr>
              <a:t>Просмотр отчета по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источнику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Перейти к просмотру отчета по источнику можно нажав на ссылку в названии источника в  списке источников полного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11" y="3646406"/>
            <a:ext cx="5967730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119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81. Список источников в полном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отчете.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95"/>
              </a:spcBef>
            </a:pPr>
            <a:r>
              <a:rPr dirty="0" sz="900" spc="-5">
                <a:latin typeface="Verdana"/>
                <a:cs typeface="Verdana"/>
              </a:rPr>
              <a:t>После нажатия, в случае возможности построения отчета по источнику, Вы увидите только  текст источника, </a:t>
            </a:r>
            <a:r>
              <a:rPr dirty="0" sz="900">
                <a:latin typeface="Verdana"/>
                <a:cs typeface="Verdana"/>
              </a:rPr>
              <a:t>который </a:t>
            </a:r>
            <a:r>
              <a:rPr dirty="0" sz="900" spc="-5">
                <a:latin typeface="Verdana"/>
                <a:cs typeface="Verdana"/>
              </a:rPr>
              <a:t>есть в проверяемом документе («отчет наоборот»). Вместо текста,  </a:t>
            </a:r>
            <a:r>
              <a:rPr dirty="0" sz="900">
                <a:latin typeface="Verdana"/>
                <a:cs typeface="Verdana"/>
              </a:rPr>
              <a:t>который </a:t>
            </a:r>
            <a:r>
              <a:rPr dirty="0" sz="900" spc="-5">
                <a:latin typeface="Verdana"/>
                <a:cs typeface="Verdana"/>
              </a:rPr>
              <a:t>не пересекается по источнику,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увидите справку о количестве пропущенных символов  (рис.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82).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хотите просмотреть текст источника </a:t>
            </a:r>
            <a:r>
              <a:rPr dirty="0" sz="900">
                <a:latin typeface="Verdana"/>
                <a:cs typeface="Verdana"/>
              </a:rPr>
              <a:t>полностью, </a:t>
            </a:r>
            <a:r>
              <a:rPr dirty="0" sz="900" spc="-5">
                <a:latin typeface="Verdana"/>
                <a:cs typeface="Verdana"/>
              </a:rPr>
              <a:t>Вам </a:t>
            </a:r>
            <a:r>
              <a:rPr dirty="0" sz="900">
                <a:latin typeface="Verdana"/>
                <a:cs typeface="Verdana"/>
              </a:rPr>
              <a:t>нужно </a:t>
            </a:r>
            <a:r>
              <a:rPr dirty="0" sz="900" spc="-5">
                <a:latin typeface="Verdana"/>
                <a:cs typeface="Verdana"/>
              </a:rPr>
              <a:t>обратиться к источнику по  прямой ссылке в </a:t>
            </a:r>
            <a:r>
              <a:rPr dirty="0" sz="900">
                <a:latin typeface="Verdana"/>
                <a:cs typeface="Verdana"/>
              </a:rPr>
              <a:t>виде </a:t>
            </a:r>
            <a:r>
              <a:rPr dirty="0" sz="900" spc="-5">
                <a:latin typeface="Verdana"/>
                <a:cs typeface="Verdana"/>
              </a:rPr>
              <a:t>небольшой синей стрелки расположенной справа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названия источника в  верхней панели – (рис.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82).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23" y="7922752"/>
            <a:ext cx="5967730" cy="100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314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82. Отчет по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источнику.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Прямо в отчете </a:t>
            </a:r>
            <a:r>
              <a:rPr dirty="0" sz="900" spc="-1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можете нажать на другой источник в </a:t>
            </a:r>
            <a:r>
              <a:rPr dirty="0" sz="900">
                <a:latin typeface="Verdana"/>
                <a:cs typeface="Verdana"/>
              </a:rPr>
              <a:t>панели </a:t>
            </a:r>
            <a:r>
              <a:rPr dirty="0" sz="900" spc="-5">
                <a:latin typeface="Verdana"/>
                <a:cs typeface="Verdana"/>
              </a:rPr>
              <a:t>«Источники» </a:t>
            </a:r>
            <a:r>
              <a:rPr dirty="0" sz="900">
                <a:latin typeface="Verdana"/>
                <a:cs typeface="Verdana"/>
              </a:rPr>
              <a:t>слева, </a:t>
            </a:r>
            <a:r>
              <a:rPr dirty="0" sz="900" spc="-5">
                <a:latin typeface="Verdana"/>
                <a:cs typeface="Verdana"/>
              </a:rPr>
              <a:t>чтобы  просмотреть сразу отчет по другому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верхней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панели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источнику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располагается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навигация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отчету,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как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полном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77110" algn="l"/>
              </a:tabLst>
            </a:pPr>
            <a:r>
              <a:rPr dirty="0" sz="900" spc="-5">
                <a:latin typeface="Verdana"/>
                <a:cs typeface="Verdana"/>
              </a:rPr>
              <a:t>–	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0516" y="1377706"/>
            <a:ext cx="5939028" cy="217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88464" y="4919482"/>
            <a:ext cx="143256" cy="96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5067294"/>
            <a:ext cx="5939028" cy="2758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3291" y="8676127"/>
            <a:ext cx="2153412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096" y="482578"/>
            <a:ext cx="6014720" cy="857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4615">
              <a:lnSpc>
                <a:spcPct val="100000"/>
              </a:lnSpc>
              <a:spcBef>
                <a:spcPts val="100"/>
              </a:spcBef>
              <a:tabLst>
                <a:tab pos="441198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08915" indent="-196850">
              <a:lnSpc>
                <a:spcPct val="100000"/>
              </a:lnSpc>
              <a:buAutoNum type="arabicPeriod" startAt="6"/>
              <a:tabLst>
                <a:tab pos="209550" algn="l"/>
              </a:tabLst>
            </a:pPr>
            <a:r>
              <a:rPr dirty="0" sz="1400" spc="-5" b="1">
                <a:latin typeface="Arial"/>
                <a:cs typeface="Arial"/>
              </a:rPr>
              <a:t>Особенности модулей </a:t>
            </a:r>
            <a:r>
              <a:rPr dirty="0" sz="1400" b="1">
                <a:latin typeface="Arial"/>
                <a:cs typeface="Arial"/>
              </a:rPr>
              <a:t>поиска и </a:t>
            </a:r>
            <a:r>
              <a:rPr dirty="0" sz="1400" spc="-5" b="1">
                <a:latin typeface="Arial"/>
                <a:cs typeface="Arial"/>
              </a:rPr>
              <a:t>дополнительных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коллекций</a:t>
            </a:r>
            <a:endParaRPr sz="1400">
              <a:latin typeface="Arial"/>
              <a:cs typeface="Arial"/>
            </a:endParaRPr>
          </a:p>
          <a:p>
            <a:pPr algn="just" marL="58419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В зависимости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количества участвующих в </a:t>
            </a:r>
            <a:r>
              <a:rPr dirty="0" sz="900">
                <a:latin typeface="Verdana"/>
                <a:cs typeface="Verdana"/>
              </a:rPr>
              <a:t>проверки </a:t>
            </a:r>
            <a:r>
              <a:rPr dirty="0" sz="900" spc="-5">
                <a:latin typeface="Verdana"/>
                <a:cs typeface="Verdana"/>
              </a:rPr>
              <a:t>модулей поиска отчет может иметь  разную степень подробности и разные результаты. Предполагается, что </a:t>
            </a:r>
            <a:r>
              <a:rPr dirty="0" sz="900">
                <a:latin typeface="Verdana"/>
                <a:cs typeface="Verdana"/>
              </a:rPr>
              <a:t>каждый модуль </a:t>
            </a:r>
            <a:r>
              <a:rPr dirty="0" sz="900" spc="-5">
                <a:latin typeface="Verdana"/>
                <a:cs typeface="Verdana"/>
              </a:rPr>
              <a:t>может  использоваться совершенно по-разному. Например,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поиска источников – законодательных  актов лучше использовать коллекцию «Лекспро», а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поиска плагиаторства </a:t>
            </a:r>
            <a:r>
              <a:rPr dirty="0" sz="900">
                <a:latin typeface="Verdana"/>
                <a:cs typeface="Verdana"/>
              </a:rPr>
              <a:t>или  </a:t>
            </a:r>
            <a:r>
              <a:rPr dirty="0" sz="900" spc="-5">
                <a:latin typeface="Verdana"/>
                <a:cs typeface="Verdana"/>
              </a:rPr>
              <a:t>первоисточников художественной литературы лучше использовать поиск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сети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Интернет.</a:t>
            </a:r>
            <a:endParaRPr sz="900">
              <a:latin typeface="Verdana"/>
              <a:cs typeface="Verdana"/>
            </a:endParaRPr>
          </a:p>
          <a:p>
            <a:pPr algn="just" marL="58419" marR="635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Все </a:t>
            </a:r>
            <a:r>
              <a:rPr dirty="0" sz="900">
                <a:latin typeface="Verdana"/>
                <a:cs typeface="Verdana"/>
              </a:rPr>
              <a:t>модули </a:t>
            </a:r>
            <a:r>
              <a:rPr dirty="0" sz="900" spc="-5">
                <a:latin typeface="Verdana"/>
                <a:cs typeface="Verdana"/>
              </a:rPr>
              <a:t>поиска делятся по типу </a:t>
            </a:r>
            <a:r>
              <a:rPr dirty="0" sz="900">
                <a:latin typeface="Verdana"/>
                <a:cs typeface="Verdana"/>
              </a:rPr>
              <a:t>источников </a:t>
            </a:r>
            <a:r>
              <a:rPr dirty="0" sz="900" spc="-5">
                <a:latin typeface="Verdana"/>
                <a:cs typeface="Verdana"/>
              </a:rPr>
              <a:t>в них – </a:t>
            </a:r>
            <a:r>
              <a:rPr dirty="0" sz="900">
                <a:latin typeface="Verdana"/>
                <a:cs typeface="Verdana"/>
              </a:rPr>
              <a:t>белые </a:t>
            </a:r>
            <a:r>
              <a:rPr dirty="0" sz="900" spc="-5">
                <a:latin typeface="Verdana"/>
                <a:cs typeface="Verdana"/>
              </a:rPr>
              <a:t>и черные. В зависимости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того  на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какой</a:t>
            </a:r>
            <a:r>
              <a:rPr dirty="0" sz="900" spc="1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тип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ориентирован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модуль</a:t>
            </a:r>
            <a:r>
              <a:rPr dirty="0" sz="900" spc="1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1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построении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они</a:t>
            </a:r>
            <a:r>
              <a:rPr dirty="0" sz="900" spc="1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помечаются</a:t>
            </a:r>
            <a:endParaRPr sz="900">
              <a:latin typeface="Verdana"/>
              <a:cs typeface="Verdana"/>
            </a:endParaRPr>
          </a:p>
          <a:p>
            <a:pPr algn="just" marL="58419" marR="825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разными цветами </a:t>
            </a:r>
            <a:r>
              <a:rPr dirty="0" sz="900">
                <a:latin typeface="Verdana"/>
                <a:cs typeface="Verdana"/>
              </a:rPr>
              <a:t>(зеленым </a:t>
            </a:r>
            <a:r>
              <a:rPr dirty="0" sz="900" spc="-5">
                <a:latin typeface="Verdana"/>
                <a:cs typeface="Verdana"/>
              </a:rPr>
              <a:t>– </a:t>
            </a:r>
            <a:r>
              <a:rPr dirty="0" sz="900">
                <a:latin typeface="Verdana"/>
                <a:cs typeface="Verdana"/>
              </a:rPr>
              <a:t>белые, </a:t>
            </a:r>
            <a:r>
              <a:rPr dirty="0" sz="900" spc="-5">
                <a:latin typeface="Verdana"/>
                <a:cs typeface="Verdana"/>
              </a:rPr>
              <a:t>а оранжевым – черные). В текущей системе </a:t>
            </a:r>
            <a:r>
              <a:rPr dirty="0" sz="900">
                <a:latin typeface="Verdana"/>
                <a:cs typeface="Verdana"/>
              </a:rPr>
              <a:t>модули </a:t>
            </a:r>
            <a:r>
              <a:rPr dirty="0" sz="900" spc="-5">
                <a:latin typeface="Verdana"/>
                <a:cs typeface="Verdana"/>
              </a:rPr>
              <a:t>поиска и  коллекции разделены следующим образом:</a:t>
            </a:r>
            <a:endParaRPr sz="900">
              <a:latin typeface="Verdana"/>
              <a:cs typeface="Verdana"/>
            </a:endParaRPr>
          </a:p>
          <a:p>
            <a:pPr algn="just" lvl="1" marL="74231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2950" algn="l"/>
              </a:tabLst>
            </a:pPr>
            <a:r>
              <a:rPr dirty="0" sz="900" spc="-5">
                <a:latin typeface="Verdana"/>
                <a:cs typeface="Verdana"/>
              </a:rPr>
              <a:t>«Белые» источники – </a:t>
            </a:r>
            <a:r>
              <a:rPr dirty="0" sz="900">
                <a:latin typeface="Verdana"/>
                <a:cs typeface="Verdana"/>
              </a:rPr>
              <a:t>Коллекция </a:t>
            </a:r>
            <a:r>
              <a:rPr dirty="0" sz="900" spc="-5">
                <a:latin typeface="Verdana"/>
                <a:cs typeface="Verdana"/>
              </a:rPr>
              <a:t>«Лекспро», </a:t>
            </a:r>
            <a:r>
              <a:rPr dirty="0" sz="900">
                <a:latin typeface="Verdana"/>
                <a:cs typeface="Verdana"/>
              </a:rPr>
              <a:t>Модуль </a:t>
            </a:r>
            <a:r>
              <a:rPr dirty="0" sz="900" spc="-5">
                <a:latin typeface="Verdana"/>
                <a:cs typeface="Verdana"/>
              </a:rPr>
              <a:t>выделения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цитат;</a:t>
            </a:r>
            <a:endParaRPr sz="900">
              <a:latin typeface="Verdana"/>
              <a:cs typeface="Verdana"/>
            </a:endParaRPr>
          </a:p>
          <a:p>
            <a:pPr algn="just" lvl="1" marL="742315" marR="6350" indent="-228600">
              <a:lnSpc>
                <a:spcPct val="121100"/>
              </a:lnSpc>
              <a:buFont typeface="Symbol"/>
              <a:buChar char=""/>
              <a:tabLst>
                <a:tab pos="742950" algn="l"/>
              </a:tabLst>
            </a:pPr>
            <a:r>
              <a:rPr dirty="0" sz="900" spc="-5">
                <a:latin typeface="Verdana"/>
                <a:cs typeface="Verdana"/>
              </a:rPr>
              <a:t>«Черные» источники – </a:t>
            </a:r>
            <a:r>
              <a:rPr dirty="0" sz="900">
                <a:latin typeface="Verdana"/>
                <a:cs typeface="Verdana"/>
              </a:rPr>
              <a:t>Модуль </a:t>
            </a:r>
            <a:r>
              <a:rPr dirty="0" sz="900" spc="-5">
                <a:latin typeface="Verdana"/>
                <a:cs typeface="Verdana"/>
              </a:rPr>
              <a:t>поиска по сети Интернет, Коллекция «РГБ,  диссертации».</a:t>
            </a:r>
            <a:endParaRPr sz="900">
              <a:latin typeface="Verdana"/>
              <a:cs typeface="Verdana"/>
            </a:endParaRPr>
          </a:p>
          <a:p>
            <a:pPr algn="r" marL="58419" marR="5080" indent="226695">
              <a:lnSpc>
                <a:spcPct val="1215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Разделение модулей поиска на «белые» и </a:t>
            </a:r>
            <a:r>
              <a:rPr dirty="0" sz="900">
                <a:latin typeface="Verdana"/>
                <a:cs typeface="Verdana"/>
              </a:rPr>
              <a:t>«черные» </a:t>
            </a:r>
            <a:r>
              <a:rPr dirty="0" sz="900" spc="-5">
                <a:latin typeface="Verdana"/>
                <a:cs typeface="Verdana"/>
              </a:rPr>
              <a:t>обусловлено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существованием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определенных категориях документов определенных элементов и текста, которые</a:t>
            </a:r>
            <a:r>
              <a:rPr dirty="0" sz="900" spc="2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совокупности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образуют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отдельные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блоки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цитирования,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которые,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свою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очередь,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относятся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</a:t>
            </a:r>
            <a:r>
              <a:rPr dirty="0" sz="900" spc="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категориям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правомерно использованного текста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присвоенного авторства. Другими </a:t>
            </a:r>
            <a:r>
              <a:rPr dirty="0" sz="900">
                <a:latin typeface="Verdana"/>
                <a:cs typeface="Verdana"/>
              </a:rPr>
              <a:t>словами,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наша система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позволит Вам сэкономить </a:t>
            </a:r>
            <a:r>
              <a:rPr dirty="0" sz="900">
                <a:latin typeface="Verdana"/>
                <a:cs typeface="Verdana"/>
              </a:rPr>
              <a:t>свое </a:t>
            </a:r>
            <a:r>
              <a:rPr dirty="0" sz="900" spc="-5">
                <a:latin typeface="Verdana"/>
                <a:cs typeface="Verdana"/>
              </a:rPr>
              <a:t>время для обнаружения легитимных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-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корректно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оформленных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цитат, </a:t>
            </a:r>
            <a:r>
              <a:rPr dirty="0" sz="900">
                <a:latin typeface="Verdana"/>
                <a:cs typeface="Verdana"/>
              </a:rPr>
              <a:t>использование </a:t>
            </a:r>
            <a:r>
              <a:rPr dirty="0" sz="900" spc="-5">
                <a:latin typeface="Verdana"/>
                <a:cs typeface="Verdana"/>
              </a:rPr>
              <a:t>которых, скорее всего не относится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мало относится к</a:t>
            </a:r>
            <a:r>
              <a:rPr dirty="0" sz="900" spc="-1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понятию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плагиата.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забываете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том,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система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«Антиплагиат»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производит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текста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сравнение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результатов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поиска,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лишь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направить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вас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нужный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источник,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решение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том,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является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плагиатом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правомерным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использованием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остается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Вами.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Также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учитывайте,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наличии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полного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проверке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редактировать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набор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algn="just" marL="58419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менять расцветку </a:t>
            </a:r>
            <a:r>
              <a:rPr dirty="0" sz="900">
                <a:latin typeface="Verdana"/>
                <a:cs typeface="Verdana"/>
              </a:rPr>
              <a:t>каждого </a:t>
            </a:r>
            <a:r>
              <a:rPr dirty="0" sz="900" spc="-5">
                <a:latin typeface="Verdana"/>
                <a:cs typeface="Verdana"/>
              </a:rPr>
              <a:t>источника (см. подробнее п. 5.7 Редактирование полного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отчета).</a:t>
            </a:r>
            <a:endParaRPr sz="900">
              <a:latin typeface="Verdana"/>
              <a:cs typeface="Verdana"/>
            </a:endParaRPr>
          </a:p>
          <a:p>
            <a:pPr algn="just" marL="28511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Подробнее о </a:t>
            </a:r>
            <a:r>
              <a:rPr dirty="0" sz="900">
                <a:latin typeface="Verdana"/>
                <a:cs typeface="Verdana"/>
              </a:rPr>
              <a:t>каждом </a:t>
            </a:r>
            <a:r>
              <a:rPr dirty="0" sz="900" spc="-5">
                <a:latin typeface="Verdana"/>
                <a:cs typeface="Verdana"/>
              </a:rPr>
              <a:t>модуле поиска и коллекции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отдельно:</a:t>
            </a:r>
            <a:endParaRPr sz="900">
              <a:latin typeface="Verdana"/>
              <a:cs typeface="Verdana"/>
            </a:endParaRPr>
          </a:p>
          <a:p>
            <a:pPr algn="just" marL="58419" indent="22669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537210" algn="l"/>
              </a:tabLst>
            </a:pPr>
            <a:r>
              <a:rPr dirty="0" sz="900" spc="-5" b="1">
                <a:latin typeface="Verdana"/>
                <a:cs typeface="Verdana"/>
              </a:rPr>
              <a:t>Модуль поиска по сети интернет</a:t>
            </a:r>
            <a:r>
              <a:rPr dirty="0" sz="900" spc="-5">
                <a:latin typeface="Verdana"/>
                <a:cs typeface="Verdana"/>
              </a:rPr>
              <a:t>. </a:t>
            </a:r>
            <a:r>
              <a:rPr dirty="0" sz="900">
                <a:latin typeface="Verdana"/>
                <a:cs typeface="Verdana"/>
              </a:rPr>
              <a:t>Наиболее </a:t>
            </a:r>
            <a:r>
              <a:rPr dirty="0" sz="900" spc="-5">
                <a:latin typeface="Verdana"/>
                <a:cs typeface="Verdana"/>
              </a:rPr>
              <a:t>универсальный </a:t>
            </a:r>
            <a:r>
              <a:rPr dirty="0" sz="900">
                <a:latin typeface="Verdana"/>
                <a:cs typeface="Verdana"/>
              </a:rPr>
              <a:t>модуль</a:t>
            </a:r>
            <a:r>
              <a:rPr dirty="0" sz="900" spc="20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поиска,</a:t>
            </a:r>
            <a:endParaRPr sz="900">
              <a:latin typeface="Verdana"/>
              <a:cs typeface="Verdana"/>
            </a:endParaRPr>
          </a:p>
          <a:p>
            <a:pPr algn="just" marL="58419" marR="5080">
              <a:lnSpc>
                <a:spcPct val="1214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предоставляемый пользователям бесплатно. С помощью данного модуля, как правило,  обнаруживается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наибольшее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число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источников.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Этот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модуль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полезен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практически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любой  </a:t>
            </a:r>
            <a:r>
              <a:rPr dirty="0" sz="900" spc="-5">
                <a:latin typeface="Verdana"/>
                <a:cs typeface="Verdana"/>
              </a:rPr>
              <a:t>цели проверки. При проверке </a:t>
            </a:r>
            <a:r>
              <a:rPr dirty="0" sz="900">
                <a:latin typeface="Verdana"/>
                <a:cs typeface="Verdana"/>
              </a:rPr>
              <a:t>модуль </a:t>
            </a:r>
            <a:r>
              <a:rPr dirty="0" sz="900" spc="-5">
                <a:latin typeface="Verdana"/>
                <a:cs typeface="Verdana"/>
              </a:rPr>
              <a:t>поиска по сети интернет осуществляет поиск документов </a:t>
            </a:r>
            <a:r>
              <a:rPr dirty="0" sz="900" spc="-10">
                <a:latin typeface="Verdana"/>
                <a:cs typeface="Verdana"/>
              </a:rPr>
              <a:t>во  </a:t>
            </a:r>
            <a:r>
              <a:rPr dirty="0" sz="900" spc="-5">
                <a:latin typeface="Verdana"/>
                <a:cs typeface="Verdana"/>
              </a:rPr>
              <a:t>всем российском сегменте сети интернет, за исключением некоторого числа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10">
                <a:latin typeface="Verdana"/>
                <a:cs typeface="Verdana"/>
              </a:rPr>
              <a:t>не </a:t>
            </a:r>
            <a:r>
              <a:rPr dirty="0" sz="900" spc="-5">
                <a:latin typeface="Verdana"/>
                <a:cs typeface="Verdana"/>
              </a:rPr>
              <a:t>известных или  совсем новых источников в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интернете.</a:t>
            </a:r>
            <a:endParaRPr sz="900">
              <a:latin typeface="Verdana"/>
              <a:cs typeface="Verdana"/>
            </a:endParaRPr>
          </a:p>
          <a:p>
            <a:pPr algn="just" marL="58419" indent="226695">
              <a:lnSpc>
                <a:spcPct val="100000"/>
              </a:lnSpc>
              <a:spcBef>
                <a:spcPts val="225"/>
              </a:spcBef>
              <a:buAutoNum type="arabicPeriod" startAt="2"/>
              <a:tabLst>
                <a:tab pos="477520" algn="l"/>
              </a:tabLst>
            </a:pPr>
            <a:r>
              <a:rPr dirty="0" sz="900" spc="-5" b="1">
                <a:latin typeface="Verdana"/>
                <a:cs typeface="Verdana"/>
              </a:rPr>
              <a:t>Коллекция «РГБ, диссертации». </a:t>
            </a:r>
            <a:r>
              <a:rPr dirty="0" sz="900" spc="-5">
                <a:latin typeface="Verdana"/>
                <a:cs typeface="Verdana"/>
              </a:rPr>
              <a:t>Коллекция Российской государственной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библиотеки</a:t>
            </a:r>
            <a:endParaRPr sz="900">
              <a:latin typeface="Verdana"/>
              <a:cs typeface="Verdana"/>
            </a:endParaRPr>
          </a:p>
          <a:p>
            <a:pPr algn="just" marL="58419" marR="5080">
              <a:lnSpc>
                <a:spcPct val="1216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(бывш. им. Ленина), в </a:t>
            </a:r>
            <a:r>
              <a:rPr dirty="0" sz="900">
                <a:latin typeface="Verdana"/>
                <a:cs typeface="Verdana"/>
              </a:rPr>
              <a:t>которой </a:t>
            </a:r>
            <a:r>
              <a:rPr dirty="0" sz="900" spc="-5">
                <a:latin typeface="Verdana"/>
                <a:cs typeface="Verdana"/>
              </a:rPr>
              <a:t>содержится более 700 тысяч диссертаций и авторефератов.  Наиболее успешно коллекция применяется при проверке научных работ, диссертаций, </a:t>
            </a:r>
            <a:r>
              <a:rPr dirty="0" sz="900">
                <a:latin typeface="Verdana"/>
                <a:cs typeface="Verdana"/>
              </a:rPr>
              <a:t>дипломных  </a:t>
            </a:r>
            <a:r>
              <a:rPr dirty="0" sz="900" spc="-5">
                <a:latin typeface="Verdana"/>
                <a:cs typeface="Verdana"/>
              </a:rPr>
              <a:t>работ и других работах при соискательстве научной степени. Коллекция также может дать  дополнительные результаты при проверке учебных, курсовых работ, </a:t>
            </a:r>
            <a:r>
              <a:rPr dirty="0" sz="900">
                <a:latin typeface="Verdana"/>
                <a:cs typeface="Verdana"/>
              </a:rPr>
              <a:t>докладов, </a:t>
            </a:r>
            <a:r>
              <a:rPr dirty="0" sz="900" spc="-5">
                <a:latin typeface="Verdana"/>
                <a:cs typeface="Verdana"/>
              </a:rPr>
              <a:t>рефератов,  документации по научно-исследовательским и опытно-конструкторским разработкам и </a:t>
            </a:r>
            <a:r>
              <a:rPr dirty="0" sz="900">
                <a:latin typeface="Verdana"/>
                <a:cs typeface="Verdana"/>
              </a:rPr>
              <a:t>других  </a:t>
            </a:r>
            <a:r>
              <a:rPr dirty="0" sz="900" spc="-5">
                <a:latin typeface="Verdana"/>
                <a:cs typeface="Verdana"/>
              </a:rPr>
              <a:t>научных работах </a:t>
            </a:r>
            <a:r>
              <a:rPr dirty="0" sz="900">
                <a:latin typeface="Verdana"/>
                <a:cs typeface="Verdana"/>
              </a:rPr>
              <a:t>различного </a:t>
            </a:r>
            <a:r>
              <a:rPr dirty="0" sz="900" spc="-5">
                <a:latin typeface="Verdana"/>
                <a:cs typeface="Verdana"/>
              </a:rPr>
              <a:t>профиля. Коллекция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пополняется</a:t>
            </a:r>
            <a:endParaRPr sz="900">
              <a:latin typeface="Verdana"/>
              <a:cs typeface="Verdana"/>
            </a:endParaRPr>
          </a:p>
          <a:p>
            <a:pPr algn="just" marL="58419" indent="226695">
              <a:lnSpc>
                <a:spcPct val="100000"/>
              </a:lnSpc>
              <a:spcBef>
                <a:spcPts val="225"/>
              </a:spcBef>
              <a:buAutoNum type="arabicPeriod" startAt="3"/>
              <a:tabLst>
                <a:tab pos="505459" algn="l"/>
              </a:tabLst>
            </a:pPr>
            <a:r>
              <a:rPr dirty="0" sz="900" spc="-5" b="1">
                <a:latin typeface="Verdana"/>
                <a:cs typeface="Verdana"/>
              </a:rPr>
              <a:t>Коллекция «Лекспро». </a:t>
            </a:r>
            <a:r>
              <a:rPr dirty="0" sz="900">
                <a:latin typeface="Verdana"/>
                <a:cs typeface="Verdana"/>
              </a:rPr>
              <a:t>Коллекция </a:t>
            </a:r>
            <a:r>
              <a:rPr dirty="0" sz="900" spc="-5">
                <a:latin typeface="Verdana"/>
                <a:cs typeface="Verdana"/>
              </a:rPr>
              <a:t>нормативно-правовой документации, в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которой</a:t>
            </a:r>
            <a:endParaRPr sz="900">
              <a:latin typeface="Verdana"/>
              <a:cs typeface="Verdana"/>
            </a:endParaRPr>
          </a:p>
          <a:p>
            <a:pPr algn="just" marL="58419" marR="5080">
              <a:lnSpc>
                <a:spcPct val="1214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содержится более 9 миллионов документов. Материалы постоянно поддерживаются в актуальном  состоянии в соответствии с изменениями </a:t>
            </a:r>
            <a:r>
              <a:rPr dirty="0" sz="900">
                <a:latin typeface="Verdana"/>
                <a:cs typeface="Verdana"/>
              </a:rPr>
              <a:t>законодательства. </a:t>
            </a:r>
            <a:r>
              <a:rPr dirty="0" sz="900" spc="-5">
                <a:latin typeface="Verdana"/>
                <a:cs typeface="Verdana"/>
              </a:rPr>
              <a:t>Наиболее полезны будут проверки  юридической и нормативной документации,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проверок по этой коллекции можно  ознакомится с источниками законодательных и подзаконных актов и быстро подготовить перечень  связанных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документов.</a:t>
            </a:r>
            <a:endParaRPr sz="900">
              <a:latin typeface="Verdana"/>
              <a:cs typeface="Verdana"/>
            </a:endParaRPr>
          </a:p>
          <a:p>
            <a:pPr algn="just" marL="58419" indent="226695">
              <a:lnSpc>
                <a:spcPct val="100000"/>
              </a:lnSpc>
              <a:spcBef>
                <a:spcPts val="229"/>
              </a:spcBef>
              <a:buAutoNum type="arabicPeriod" startAt="4"/>
              <a:tabLst>
                <a:tab pos="487045" algn="l"/>
              </a:tabLst>
            </a:pPr>
            <a:r>
              <a:rPr dirty="0" sz="900" spc="-5" b="1">
                <a:latin typeface="Verdana"/>
                <a:cs typeface="Verdana"/>
              </a:rPr>
              <a:t>Модуль выделения корректно оформленных цитат</a:t>
            </a:r>
            <a:r>
              <a:rPr dirty="0" sz="900" spc="-5">
                <a:latin typeface="Verdana"/>
                <a:cs typeface="Verdana"/>
              </a:rPr>
              <a:t>. Специализированный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модуль,</a:t>
            </a:r>
            <a:endParaRPr sz="900">
              <a:latin typeface="Verdana"/>
              <a:cs typeface="Verdana"/>
            </a:endParaRPr>
          </a:p>
          <a:p>
            <a:pPr algn="just" marL="58419" marR="5080">
              <a:lnSpc>
                <a:spcPct val="121500"/>
              </a:lnSpc>
              <a:spcBef>
                <a:spcPts val="5"/>
              </a:spcBef>
            </a:pPr>
            <a:r>
              <a:rPr dirty="0" sz="900">
                <a:latin typeface="Verdana"/>
                <a:cs typeface="Verdana"/>
              </a:rPr>
              <a:t>который </a:t>
            </a:r>
            <a:r>
              <a:rPr dirty="0" sz="900" spc="-5">
                <a:latin typeface="Verdana"/>
                <a:cs typeface="Verdana"/>
              </a:rPr>
              <a:t>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специального алгоритма </a:t>
            </a:r>
            <a:r>
              <a:rPr dirty="0" sz="900">
                <a:latin typeface="Verdana"/>
                <a:cs typeface="Verdana"/>
              </a:rPr>
              <a:t>выделяет </a:t>
            </a:r>
            <a:r>
              <a:rPr dirty="0" sz="900" spc="-5">
                <a:latin typeface="Verdana"/>
                <a:cs typeface="Verdana"/>
              </a:rPr>
              <a:t>из текста цитаты, </a:t>
            </a:r>
            <a:r>
              <a:rPr dirty="0" sz="900">
                <a:latin typeface="Verdana"/>
                <a:cs typeface="Verdana"/>
              </a:rPr>
              <a:t>которые </a:t>
            </a:r>
            <a:r>
              <a:rPr dirty="0" sz="900" spc="-5">
                <a:latin typeface="Verdana"/>
                <a:cs typeface="Verdana"/>
              </a:rPr>
              <a:t>при наличии  оформления цитаты и </a:t>
            </a:r>
            <a:r>
              <a:rPr dirty="0" sz="900">
                <a:latin typeface="Verdana"/>
                <a:cs typeface="Verdana"/>
              </a:rPr>
              <a:t>ссылки </a:t>
            </a:r>
            <a:r>
              <a:rPr dirty="0" sz="900" spc="-5">
                <a:latin typeface="Verdana"/>
                <a:cs typeface="Verdana"/>
              </a:rPr>
              <a:t>на источник выделяются зеленым цветом. Будьте </a:t>
            </a:r>
            <a:r>
              <a:rPr dirty="0" sz="900">
                <a:latin typeface="Verdana"/>
                <a:cs typeface="Verdana"/>
              </a:rPr>
              <a:t>внимательны,  </a:t>
            </a:r>
            <a:r>
              <a:rPr dirty="0" sz="900" spc="-5">
                <a:latin typeface="Verdana"/>
                <a:cs typeface="Verdana"/>
              </a:rPr>
              <a:t>цитаты «Черных» источников будут перекрашены в зеленый цвет в случае корректного  оформления этих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цитат.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096" y="482578"/>
            <a:ext cx="6014720" cy="207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441198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7. Приобретение </a:t>
            </a:r>
            <a:r>
              <a:rPr dirty="0" sz="1400" spc="-10" b="1">
                <a:latin typeface="Arial"/>
                <a:cs typeface="Arial"/>
              </a:rPr>
              <a:t>услуг </a:t>
            </a:r>
            <a:r>
              <a:rPr dirty="0" sz="1400" b="1">
                <a:latin typeface="Arial"/>
                <a:cs typeface="Arial"/>
              </a:rPr>
              <a:t>в</a:t>
            </a:r>
            <a:r>
              <a:rPr dirty="0" sz="1400" spc="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кабинете</a:t>
            </a:r>
            <a:endParaRPr sz="1400">
              <a:latin typeface="Arial"/>
              <a:cs typeface="Arial"/>
            </a:endParaRPr>
          </a:p>
          <a:p>
            <a:pPr algn="just" marL="58419" marR="5080" indent="226695">
              <a:lnSpc>
                <a:spcPct val="1216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В бесплатном доступе сервис предоставляется с ограниченными возможностями кабинета. В  рамках бесплатного доступа Вы получаете возможность осуществлять проверки на наличие  заимствований с помощью </a:t>
            </a:r>
            <a:r>
              <a:rPr dirty="0" sz="900">
                <a:latin typeface="Verdana"/>
                <a:cs typeface="Verdana"/>
              </a:rPr>
              <a:t>модуля </a:t>
            </a:r>
            <a:r>
              <a:rPr dirty="0" sz="900" spc="-5">
                <a:latin typeface="Verdana"/>
                <a:cs typeface="Verdana"/>
              </a:rPr>
              <a:t>поиска по Интернет и просматривать только краткие отчеты.  Если Вы хотите ознакомиться с </a:t>
            </a:r>
            <a:r>
              <a:rPr dirty="0" sz="900">
                <a:latin typeface="Verdana"/>
                <a:cs typeface="Verdana"/>
              </a:rPr>
              <a:t>полным </a:t>
            </a:r>
            <a:r>
              <a:rPr dirty="0" sz="900" spc="-5">
                <a:latin typeface="Verdana"/>
                <a:cs typeface="Verdana"/>
              </a:rPr>
              <a:t>функционалом сервиса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расширить функциональность  своего кабинета (получать </a:t>
            </a:r>
            <a:r>
              <a:rPr dirty="0" sz="900">
                <a:latin typeface="Verdana"/>
                <a:cs typeface="Verdana"/>
              </a:rPr>
              <a:t>полные </a:t>
            </a:r>
            <a:r>
              <a:rPr dirty="0" sz="900" spc="-5">
                <a:latin typeface="Verdana"/>
                <a:cs typeface="Verdana"/>
              </a:rPr>
              <a:t>отчеты, подключать дополнительные модули поиска и другое)  рекомендуем предварительно ознакомиться с тарифами,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этого </a:t>
            </a:r>
            <a:r>
              <a:rPr dirty="0" sz="900">
                <a:latin typeface="Verdana"/>
                <a:cs typeface="Verdana"/>
              </a:rPr>
              <a:t>перейдите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25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страницу</a:t>
            </a:r>
            <a:endParaRPr sz="900">
              <a:latin typeface="Verdana"/>
              <a:cs typeface="Verdana"/>
            </a:endParaRPr>
          </a:p>
          <a:p>
            <a:pPr marL="58419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«Тарифы».</a:t>
            </a:r>
            <a:endParaRPr sz="900">
              <a:latin typeface="Verdana"/>
              <a:cs typeface="Verdana"/>
            </a:endParaRPr>
          </a:p>
          <a:p>
            <a:pPr marL="58419" marR="5715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 i="1">
                <a:latin typeface="Verdana"/>
                <a:cs typeface="Verdana"/>
              </a:rPr>
              <a:t>Чтобы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перейти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страницу</a:t>
            </a:r>
            <a:r>
              <a:rPr dirty="0" sz="900" spc="-4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«Тарифы»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нажмите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</a:t>
            </a:r>
            <a:r>
              <a:rPr dirty="0" sz="900" spc="-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кнопку</a:t>
            </a:r>
            <a:r>
              <a:rPr dirty="0" sz="900" spc="-4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</a:t>
            </a:r>
            <a:r>
              <a:rPr dirty="0" sz="900" spc="-2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главном</a:t>
            </a:r>
            <a:r>
              <a:rPr dirty="0" sz="900" spc="-4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меню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10" i="1">
                <a:latin typeface="Verdana"/>
                <a:cs typeface="Verdana"/>
              </a:rPr>
              <a:t>на</a:t>
            </a:r>
            <a:r>
              <a:rPr dirty="0" sz="900" spc="-3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главной</a:t>
            </a:r>
            <a:r>
              <a:rPr dirty="0" sz="900" spc="-3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странице  </a:t>
            </a:r>
            <a:r>
              <a:rPr dirty="0" sz="900" spc="-5" i="1">
                <a:latin typeface="Verdana"/>
                <a:cs typeface="Verdana"/>
              </a:rPr>
              <a:t>или выберете соответствующий пункт выпадающего меню на иконке</a:t>
            </a:r>
            <a:r>
              <a:rPr dirty="0" sz="900" spc="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«Портрет».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3995401"/>
            <a:ext cx="6022340" cy="1400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769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83. Переход на страницу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«Тарифы».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7.1. </a:t>
            </a:r>
            <a:r>
              <a:rPr dirty="0" sz="1200" spc="-5" b="1">
                <a:latin typeface="Arial"/>
                <a:cs typeface="Arial"/>
              </a:rPr>
              <a:t>Приобретение подписки на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тариф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ознакомления с функциональными возможностями тарифов просмотрите тарифную сетку  в середине страницы (рис. 82). Сверху страницы «Тарифы» Вы увидите </a:t>
            </a:r>
            <a:r>
              <a:rPr dirty="0" sz="900">
                <a:latin typeface="Verdana"/>
                <a:cs typeface="Verdana"/>
              </a:rPr>
              <a:t>нашу линию </a:t>
            </a:r>
            <a:r>
              <a:rPr dirty="0" sz="900" spc="-5">
                <a:latin typeface="Verdana"/>
                <a:cs typeface="Verdana"/>
              </a:rPr>
              <a:t>тарифных  планов. </a:t>
            </a:r>
            <a:r>
              <a:rPr dirty="0" sz="900">
                <a:latin typeface="Verdana"/>
                <a:cs typeface="Verdana"/>
              </a:rPr>
              <a:t>Каждый </a:t>
            </a:r>
            <a:r>
              <a:rPr dirty="0" sz="900" spc="-5">
                <a:latin typeface="Verdana"/>
                <a:cs typeface="Verdana"/>
              </a:rPr>
              <a:t>тарифный </a:t>
            </a:r>
            <a:r>
              <a:rPr dirty="0" sz="900">
                <a:latin typeface="Verdana"/>
                <a:cs typeface="Verdana"/>
              </a:rPr>
              <a:t>план </a:t>
            </a:r>
            <a:r>
              <a:rPr dirty="0" sz="900" spc="-5">
                <a:latin typeface="Verdana"/>
                <a:cs typeface="Verdana"/>
              </a:rPr>
              <a:t>подключается на определённый срок с определенным  максимальным количеством вскрытий </a:t>
            </a:r>
            <a:r>
              <a:rPr dirty="0" sz="900">
                <a:latin typeface="Verdana"/>
                <a:cs typeface="Verdana"/>
              </a:rPr>
              <a:t>полных </a:t>
            </a:r>
            <a:r>
              <a:rPr dirty="0" sz="900" spc="-5">
                <a:latin typeface="Verdana"/>
                <a:cs typeface="Verdana"/>
              </a:rPr>
              <a:t>отчетов,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тарифные планы могут отличаться по  функциональным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возможностям.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8803" y="2758450"/>
            <a:ext cx="5920740" cy="112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5756" y="2755371"/>
            <a:ext cx="5927090" cy="1130935"/>
          </a:xfrm>
          <a:custGeom>
            <a:avLst/>
            <a:gdLst/>
            <a:ahLst/>
            <a:cxnLst/>
            <a:rect l="l" t="t" r="r" b="b"/>
            <a:pathLst>
              <a:path w="5927090" h="1130935">
                <a:moveTo>
                  <a:pt x="5926836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130808"/>
                </a:lnTo>
                <a:lnTo>
                  <a:pt x="5926836" y="1130808"/>
                </a:lnTo>
                <a:lnTo>
                  <a:pt x="5926836" y="1129284"/>
                </a:lnTo>
                <a:lnTo>
                  <a:pt x="3048" y="1129284"/>
                </a:lnTo>
                <a:lnTo>
                  <a:pt x="1524" y="1127760"/>
                </a:lnTo>
                <a:lnTo>
                  <a:pt x="3048" y="1127760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5926836" y="1524"/>
                </a:lnTo>
                <a:lnTo>
                  <a:pt x="5926836" y="0"/>
                </a:lnTo>
                <a:close/>
              </a:path>
              <a:path w="5927090" h="1130935">
                <a:moveTo>
                  <a:pt x="3048" y="1127760"/>
                </a:moveTo>
                <a:lnTo>
                  <a:pt x="1524" y="1127760"/>
                </a:lnTo>
                <a:lnTo>
                  <a:pt x="3048" y="1129284"/>
                </a:lnTo>
                <a:lnTo>
                  <a:pt x="3048" y="1127760"/>
                </a:lnTo>
                <a:close/>
              </a:path>
              <a:path w="5927090" h="1130935">
                <a:moveTo>
                  <a:pt x="5923788" y="1127760"/>
                </a:moveTo>
                <a:lnTo>
                  <a:pt x="3048" y="1127760"/>
                </a:lnTo>
                <a:lnTo>
                  <a:pt x="3048" y="1129284"/>
                </a:lnTo>
                <a:lnTo>
                  <a:pt x="5923788" y="1129284"/>
                </a:lnTo>
                <a:lnTo>
                  <a:pt x="5923788" y="1127760"/>
                </a:lnTo>
                <a:close/>
              </a:path>
              <a:path w="5927090" h="1130935">
                <a:moveTo>
                  <a:pt x="5923788" y="1524"/>
                </a:moveTo>
                <a:lnTo>
                  <a:pt x="5923788" y="1129284"/>
                </a:lnTo>
                <a:lnTo>
                  <a:pt x="5925312" y="1127760"/>
                </a:lnTo>
                <a:lnTo>
                  <a:pt x="5926836" y="1127760"/>
                </a:lnTo>
                <a:lnTo>
                  <a:pt x="5926836" y="3048"/>
                </a:lnTo>
                <a:lnTo>
                  <a:pt x="5925312" y="3048"/>
                </a:lnTo>
                <a:lnTo>
                  <a:pt x="5923788" y="1524"/>
                </a:lnTo>
                <a:close/>
              </a:path>
              <a:path w="5927090" h="1130935">
                <a:moveTo>
                  <a:pt x="5926836" y="1127760"/>
                </a:moveTo>
                <a:lnTo>
                  <a:pt x="5925312" y="1127760"/>
                </a:lnTo>
                <a:lnTo>
                  <a:pt x="5923788" y="1129284"/>
                </a:lnTo>
                <a:lnTo>
                  <a:pt x="5926836" y="1129284"/>
                </a:lnTo>
                <a:lnTo>
                  <a:pt x="5926836" y="1127760"/>
                </a:lnTo>
                <a:close/>
              </a:path>
              <a:path w="5927090" h="1130935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5927090" h="1130935">
                <a:moveTo>
                  <a:pt x="5923788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5923788" y="3048"/>
                </a:lnTo>
                <a:lnTo>
                  <a:pt x="5923788" y="1524"/>
                </a:lnTo>
                <a:close/>
              </a:path>
              <a:path w="5927090" h="1130935">
                <a:moveTo>
                  <a:pt x="5926836" y="1524"/>
                </a:moveTo>
                <a:lnTo>
                  <a:pt x="5923788" y="1524"/>
                </a:lnTo>
                <a:lnTo>
                  <a:pt x="5925312" y="3048"/>
                </a:lnTo>
                <a:lnTo>
                  <a:pt x="5926836" y="3048"/>
                </a:lnTo>
                <a:lnTo>
                  <a:pt x="592683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740" y="5124691"/>
            <a:ext cx="5968365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22019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84. Тарифные </a:t>
            </a:r>
            <a:r>
              <a:rPr dirty="0" sz="900" b="1">
                <a:latin typeface="Verdana"/>
                <a:cs typeface="Verdana"/>
              </a:rPr>
              <a:t>планы </a:t>
            </a:r>
            <a:r>
              <a:rPr dirty="0" sz="900" spc="-5" b="1">
                <a:latin typeface="Verdana"/>
                <a:cs typeface="Verdana"/>
              </a:rPr>
              <a:t>и тарифная сетка на странице</a:t>
            </a:r>
            <a:r>
              <a:rPr dirty="0" sz="900" spc="4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«Тарифы».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 i="1">
                <a:latin typeface="Verdana"/>
                <a:cs typeface="Verdana"/>
              </a:rPr>
              <a:t>Обратите внимание, что при «оптовой» покупке на более </a:t>
            </a:r>
            <a:r>
              <a:rPr dirty="0" sz="900" i="1">
                <a:latin typeface="Verdana"/>
                <a:cs typeface="Verdana"/>
              </a:rPr>
              <a:t>длительный </a:t>
            </a:r>
            <a:r>
              <a:rPr dirty="0" sz="900" spc="-5" i="1">
                <a:latin typeface="Verdana"/>
                <a:cs typeface="Verdana"/>
              </a:rPr>
              <a:t>срок Вы сможете  </a:t>
            </a:r>
            <a:r>
              <a:rPr dirty="0" sz="900" spc="-5" i="1">
                <a:latin typeface="Verdana"/>
                <a:cs typeface="Verdana"/>
              </a:rPr>
              <a:t>получить большее количество полных отчетов, при этом в пересчете на </a:t>
            </a:r>
            <a:r>
              <a:rPr dirty="0" sz="900" spc="-10" i="1">
                <a:latin typeface="Verdana"/>
                <a:cs typeface="Verdana"/>
              </a:rPr>
              <a:t>один </a:t>
            </a:r>
            <a:r>
              <a:rPr dirty="0" sz="900" spc="-5" i="1">
                <a:latin typeface="Verdana"/>
                <a:cs typeface="Verdana"/>
              </a:rPr>
              <a:t>отчет и </a:t>
            </a:r>
            <a:r>
              <a:rPr dirty="0" sz="900" i="1">
                <a:latin typeface="Verdana"/>
                <a:cs typeface="Verdana"/>
              </a:rPr>
              <a:t>одни </a:t>
            </a:r>
            <a:r>
              <a:rPr dirty="0" sz="900" spc="-5" i="1">
                <a:latin typeface="Verdana"/>
                <a:cs typeface="Verdana"/>
              </a:rPr>
              <a:t>сутки  действия стоимость тарифа снижается.</a:t>
            </a:r>
            <a:endParaRPr sz="900">
              <a:latin typeface="Verdana"/>
              <a:cs typeface="Verdana"/>
            </a:endParaRPr>
          </a:p>
          <a:p>
            <a:pPr algn="just" marL="12700" marR="6350" indent="226695">
              <a:lnSpc>
                <a:spcPts val="1320"/>
              </a:lnSpc>
              <a:spcBef>
                <a:spcPts val="7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приобретения подписки на тариф выберите срок действия кликом на переключатель, а  затем нажмите на кнопку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«Подписаться».</a:t>
            </a:r>
            <a:endParaRPr sz="900">
              <a:latin typeface="Verdana"/>
              <a:cs typeface="Verdana"/>
            </a:endParaRPr>
          </a:p>
          <a:p>
            <a:pPr algn="just" marL="23939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После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нажатия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«Подписаться»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появится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окно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сообщением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об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успешной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покупке,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одновременно с вашего счета будет списано столько </a:t>
            </a:r>
            <a:r>
              <a:rPr dirty="0" sz="900">
                <a:latin typeface="Verdana"/>
                <a:cs typeface="Verdana"/>
              </a:rPr>
              <a:t>баллов, </a:t>
            </a:r>
            <a:r>
              <a:rPr dirty="0" sz="900" spc="-5">
                <a:latin typeface="Verdana"/>
                <a:cs typeface="Verdana"/>
              </a:rPr>
              <a:t>сколько стоит подписка на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тариф.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6" y="7738354"/>
            <a:ext cx="596773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281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85. Сообщение </a:t>
            </a:r>
            <a:r>
              <a:rPr dirty="0" sz="900" spc="-10" b="1">
                <a:latin typeface="Verdana"/>
                <a:cs typeface="Verdana"/>
              </a:rPr>
              <a:t>об </a:t>
            </a:r>
            <a:r>
              <a:rPr dirty="0" sz="900" spc="-5" b="1">
                <a:latin typeface="Verdana"/>
                <a:cs typeface="Verdana"/>
              </a:rPr>
              <a:t>успешном приобретении подписки на</a:t>
            </a:r>
            <a:r>
              <a:rPr dirty="0" sz="900" spc="5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тариф.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После подписки на тариф в </a:t>
            </a:r>
            <a:r>
              <a:rPr dirty="0" sz="900">
                <a:latin typeface="Verdana"/>
                <a:cs typeface="Verdana"/>
              </a:rPr>
              <a:t>правом </a:t>
            </a:r>
            <a:r>
              <a:rPr dirty="0" sz="900" spc="-5">
                <a:latin typeface="Verdana"/>
                <a:cs typeface="Verdana"/>
              </a:rPr>
              <a:t>верхнем углу Вы увидите наименование вашего текущего  тарифа (рис.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86).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3221" y="9385799"/>
            <a:ext cx="5290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86. Отображение текущего тарифного плана </a:t>
            </a:r>
            <a:r>
              <a:rPr dirty="0" sz="900" spc="-10" b="1">
                <a:latin typeface="Verdana"/>
                <a:cs typeface="Verdana"/>
              </a:rPr>
              <a:t>рядом </a:t>
            </a:r>
            <a:r>
              <a:rPr dirty="0" sz="900" spc="-5" b="1">
                <a:latin typeface="Verdana"/>
                <a:cs typeface="Verdana"/>
              </a:rPr>
              <a:t>с иконкой</a:t>
            </a:r>
            <a:r>
              <a:rPr dirty="0" sz="900" spc="9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«Портрет».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0516" y="792490"/>
            <a:ext cx="5940552" cy="426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07591" y="6711691"/>
            <a:ext cx="5372100" cy="93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53867" y="8511534"/>
            <a:ext cx="2814828" cy="757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50820" y="8508483"/>
            <a:ext cx="2821305" cy="763905"/>
          </a:xfrm>
          <a:custGeom>
            <a:avLst/>
            <a:gdLst/>
            <a:ahLst/>
            <a:cxnLst/>
            <a:rect l="l" t="t" r="r" b="b"/>
            <a:pathLst>
              <a:path w="2821304" h="763904">
                <a:moveTo>
                  <a:pt x="2820924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763524"/>
                </a:lnTo>
                <a:lnTo>
                  <a:pt x="2820924" y="763524"/>
                </a:lnTo>
                <a:lnTo>
                  <a:pt x="2820924" y="762000"/>
                </a:lnTo>
                <a:lnTo>
                  <a:pt x="3048" y="762000"/>
                </a:lnTo>
                <a:lnTo>
                  <a:pt x="1524" y="760476"/>
                </a:lnTo>
                <a:lnTo>
                  <a:pt x="3048" y="760476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2820924" y="1524"/>
                </a:lnTo>
                <a:lnTo>
                  <a:pt x="2820924" y="0"/>
                </a:lnTo>
                <a:close/>
              </a:path>
              <a:path w="2821304" h="763904">
                <a:moveTo>
                  <a:pt x="3048" y="760476"/>
                </a:moveTo>
                <a:lnTo>
                  <a:pt x="1524" y="760476"/>
                </a:lnTo>
                <a:lnTo>
                  <a:pt x="3048" y="762000"/>
                </a:lnTo>
                <a:lnTo>
                  <a:pt x="3048" y="760476"/>
                </a:lnTo>
                <a:close/>
              </a:path>
              <a:path w="2821304" h="763904">
                <a:moveTo>
                  <a:pt x="2817876" y="760476"/>
                </a:moveTo>
                <a:lnTo>
                  <a:pt x="3048" y="760476"/>
                </a:lnTo>
                <a:lnTo>
                  <a:pt x="3048" y="762000"/>
                </a:lnTo>
                <a:lnTo>
                  <a:pt x="2817876" y="762000"/>
                </a:lnTo>
                <a:lnTo>
                  <a:pt x="2817876" y="760476"/>
                </a:lnTo>
                <a:close/>
              </a:path>
              <a:path w="2821304" h="763904">
                <a:moveTo>
                  <a:pt x="2817876" y="1524"/>
                </a:moveTo>
                <a:lnTo>
                  <a:pt x="2817876" y="762000"/>
                </a:lnTo>
                <a:lnTo>
                  <a:pt x="2819400" y="760476"/>
                </a:lnTo>
                <a:lnTo>
                  <a:pt x="2820924" y="760476"/>
                </a:lnTo>
                <a:lnTo>
                  <a:pt x="2820924" y="3048"/>
                </a:lnTo>
                <a:lnTo>
                  <a:pt x="2819400" y="3048"/>
                </a:lnTo>
                <a:lnTo>
                  <a:pt x="2817876" y="1524"/>
                </a:lnTo>
                <a:close/>
              </a:path>
              <a:path w="2821304" h="763904">
                <a:moveTo>
                  <a:pt x="2820924" y="760476"/>
                </a:moveTo>
                <a:lnTo>
                  <a:pt x="2819400" y="760476"/>
                </a:lnTo>
                <a:lnTo>
                  <a:pt x="2817876" y="762000"/>
                </a:lnTo>
                <a:lnTo>
                  <a:pt x="2820924" y="762000"/>
                </a:lnTo>
                <a:lnTo>
                  <a:pt x="2820924" y="760476"/>
                </a:lnTo>
                <a:close/>
              </a:path>
              <a:path w="2821304" h="76390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2821304" h="763904">
                <a:moveTo>
                  <a:pt x="2817876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2817876" y="3048"/>
                </a:lnTo>
                <a:lnTo>
                  <a:pt x="2817876" y="1524"/>
                </a:lnTo>
                <a:close/>
              </a:path>
              <a:path w="2821304" h="763904">
                <a:moveTo>
                  <a:pt x="2820924" y="1524"/>
                </a:moveTo>
                <a:lnTo>
                  <a:pt x="2817876" y="1524"/>
                </a:lnTo>
                <a:lnTo>
                  <a:pt x="2819400" y="3048"/>
                </a:lnTo>
                <a:lnTo>
                  <a:pt x="2820924" y="3048"/>
                </a:lnTo>
                <a:lnTo>
                  <a:pt x="28209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482578"/>
            <a:ext cx="5968365" cy="79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700"/>
              </a:lnSpc>
            </a:pPr>
            <a:r>
              <a:rPr dirty="0" sz="900" spc="-5">
                <a:latin typeface="Verdana"/>
                <a:cs typeface="Verdana"/>
              </a:rPr>
              <a:t>Если на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счете </a:t>
            </a:r>
            <a:r>
              <a:rPr dirty="0" sz="900">
                <a:latin typeface="Verdana"/>
                <a:cs typeface="Verdana"/>
              </a:rPr>
              <a:t>нахватает баллов </a:t>
            </a:r>
            <a:r>
              <a:rPr dirty="0" sz="900" spc="-5">
                <a:latin typeface="Verdana"/>
                <a:cs typeface="Verdana"/>
              </a:rPr>
              <a:t>тариф не подключиться, а над кнопкой появится  сообщение «не хватает … </a:t>
            </a:r>
            <a:r>
              <a:rPr dirty="0" sz="900">
                <a:latin typeface="Verdana"/>
                <a:cs typeface="Verdana"/>
              </a:rPr>
              <a:t>баллов» </a:t>
            </a:r>
            <a:r>
              <a:rPr dirty="0" sz="900" spc="-5">
                <a:latin typeface="Verdana"/>
                <a:cs typeface="Verdana"/>
              </a:rPr>
              <a:t>и ссылка </a:t>
            </a:r>
            <a:r>
              <a:rPr dirty="0" u="sng" sz="9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пополнить 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счет</a:t>
            </a:r>
            <a:r>
              <a:rPr dirty="0" sz="900" spc="-5">
                <a:latin typeface="Verdana"/>
                <a:cs typeface="Verdana"/>
              </a:rPr>
              <a:t>. Перейдите по ссылке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быстрого  перехода к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оплате.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2742673"/>
            <a:ext cx="6022340" cy="300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7380" marR="188595" indent="-119380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87. Отображение ссылки на оплату (</a:t>
            </a:r>
            <a:r>
              <a:rPr dirty="0" u="sng" sz="900" spc="-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пополнить счет</a:t>
            </a:r>
            <a:r>
              <a:rPr dirty="0" sz="900" spc="-5" b="1">
                <a:latin typeface="Verdana"/>
                <a:cs typeface="Verdana"/>
              </a:rPr>
              <a:t>) в случае нехватки  средств на момент приобретения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услуги.</a:t>
            </a:r>
            <a:endParaRPr sz="900">
              <a:latin typeface="Verdana"/>
              <a:cs typeface="Verdana"/>
            </a:endParaRPr>
          </a:p>
          <a:p>
            <a:pPr marL="65405" marR="6985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После того как Вы пополните счет на необходимую </a:t>
            </a:r>
            <a:r>
              <a:rPr dirty="0" sz="900" spc="-10">
                <a:latin typeface="Verdana"/>
                <a:cs typeface="Verdana"/>
              </a:rPr>
              <a:t>сумму </a:t>
            </a:r>
            <a:r>
              <a:rPr dirty="0" sz="900" spc="-5">
                <a:latin typeface="Verdana"/>
                <a:cs typeface="Verdana"/>
              </a:rPr>
              <a:t>вернитесь на страницу «Тарифы» и  выберите тариф заново.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ts val="1320"/>
              </a:lnSpc>
              <a:spcBef>
                <a:spcPts val="75"/>
              </a:spcBef>
            </a:pP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подробную информацию о приобретённых услугах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и текущих</a:t>
            </a:r>
            <a:r>
              <a:rPr dirty="0" sz="900" spc="-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тарифах  Вы сможете на странице «Статистика» (см. 7.5 Страница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«Статистика»).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В случае если </a:t>
            </a:r>
            <a:r>
              <a:rPr dirty="0" sz="900">
                <a:latin typeface="Verdana"/>
                <a:cs typeface="Verdana"/>
              </a:rPr>
              <a:t>подключенный </a:t>
            </a:r>
            <a:r>
              <a:rPr dirty="0" sz="900" spc="-5">
                <a:latin typeface="Verdana"/>
                <a:cs typeface="Verdana"/>
              </a:rPr>
              <a:t>Вами тариф позволяет подключение дополнительных</a:t>
            </a:r>
            <a:r>
              <a:rPr dirty="0" sz="900" spc="2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модулей</a:t>
            </a:r>
            <a:endParaRPr sz="900">
              <a:latin typeface="Verdana"/>
              <a:cs typeface="Verdana"/>
            </a:endParaRPr>
          </a:p>
          <a:p>
            <a:pPr marL="65405" marR="6350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поиска, Вы сможете воспользоваться услугой подключения (предоставления доступа) к  дополнительным </a:t>
            </a:r>
            <a:r>
              <a:rPr dirty="0" sz="900">
                <a:latin typeface="Verdana"/>
                <a:cs typeface="Verdana"/>
              </a:rPr>
              <a:t>модулям </a:t>
            </a:r>
            <a:r>
              <a:rPr dirty="0" sz="900" spc="-5">
                <a:latin typeface="Verdana"/>
                <a:cs typeface="Verdana"/>
              </a:rPr>
              <a:t>поиска (см. </a:t>
            </a:r>
            <a:r>
              <a:rPr dirty="0" sz="900">
                <a:latin typeface="Verdana"/>
                <a:cs typeface="Verdana"/>
              </a:rPr>
              <a:t>следующий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раздел).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7.2. </a:t>
            </a:r>
            <a:r>
              <a:rPr dirty="0" sz="1200" spc="-5" b="1">
                <a:latin typeface="Arial"/>
                <a:cs typeface="Arial"/>
              </a:rPr>
              <a:t>Подключение дополнительных модулей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поиска</a:t>
            </a: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645"/>
              </a:spcBef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ознакомления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дополнительными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модулями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перейдите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нижнюю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часть</a:t>
            </a:r>
            <a:r>
              <a:rPr dirty="0" sz="900" spc="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страницы</a:t>
            </a:r>
            <a:endParaRPr sz="9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«Тарифы».  Там  Вы  </a:t>
            </a:r>
            <a:r>
              <a:rPr dirty="0" sz="900">
                <a:latin typeface="Verdana"/>
                <a:cs typeface="Verdana"/>
              </a:rPr>
              <a:t>увидите  линию  </a:t>
            </a:r>
            <a:r>
              <a:rPr dirty="0" sz="900" spc="-5">
                <a:latin typeface="Verdana"/>
                <a:cs typeface="Verdana"/>
              </a:rPr>
              <a:t>дополнительных  модулей  поиска  с  кратким  описанием </a:t>
            </a:r>
            <a:r>
              <a:rPr dirty="0" sz="900" spc="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marL="66040" marR="571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условиями подключения. Дополнительные </a:t>
            </a:r>
            <a:r>
              <a:rPr dirty="0" sz="900">
                <a:latin typeface="Verdana"/>
                <a:cs typeface="Verdana"/>
              </a:rPr>
              <a:t>модули </a:t>
            </a:r>
            <a:r>
              <a:rPr dirty="0" sz="900" spc="-5">
                <a:latin typeface="Verdana"/>
                <a:cs typeface="Verdana"/>
              </a:rPr>
              <a:t>поиска подключаются на определенный срок и  имеют максимальное </a:t>
            </a:r>
            <a:r>
              <a:rPr dirty="0" sz="900">
                <a:latin typeface="Verdana"/>
                <a:cs typeface="Verdana"/>
              </a:rPr>
              <a:t>число </a:t>
            </a:r>
            <a:r>
              <a:rPr dirty="0" sz="900" spc="-5">
                <a:latin typeface="Verdana"/>
                <a:cs typeface="Verdana"/>
              </a:rPr>
              <a:t>проверок на одно подключение (см. рис.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88).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Подключение дополнительных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 </a:t>
            </a:r>
            <a:r>
              <a:rPr dirty="0" sz="900">
                <a:latin typeface="Verdana"/>
                <a:cs typeface="Verdana"/>
              </a:rPr>
              <a:t>возможно </a:t>
            </a:r>
            <a:r>
              <a:rPr dirty="0" sz="900" spc="-5">
                <a:latin typeface="Verdana"/>
                <a:cs typeface="Verdana"/>
              </a:rPr>
              <a:t>только в том случае если </a:t>
            </a:r>
            <a:r>
              <a:rPr dirty="0" sz="900">
                <a:latin typeface="Verdana"/>
                <a:cs typeface="Verdana"/>
              </a:rPr>
              <a:t>ваш </a:t>
            </a:r>
            <a:r>
              <a:rPr dirty="0" sz="900" spc="-5">
                <a:latin typeface="Verdana"/>
                <a:cs typeface="Verdana"/>
              </a:rPr>
              <a:t>тариф  обеспечивает такую возможность (см. рис.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84).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32" y="8511017"/>
            <a:ext cx="5968365" cy="904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79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88. Дополнительные модули поиска на странице</a:t>
            </a:r>
            <a:r>
              <a:rPr dirty="0" sz="900" spc="4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«Тарифы».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 i="1">
                <a:latin typeface="Verdana"/>
                <a:cs typeface="Verdana"/>
              </a:rPr>
              <a:t>Также, как и при покупке подписок на тарифы, при покупке подключения дополнительных  </a:t>
            </a:r>
            <a:r>
              <a:rPr dirty="0" sz="900" i="1">
                <a:latin typeface="Verdana"/>
                <a:cs typeface="Verdana"/>
              </a:rPr>
              <a:t>модулей </a:t>
            </a:r>
            <a:r>
              <a:rPr dirty="0" sz="900" spc="-5" i="1">
                <a:latin typeface="Verdana"/>
                <a:cs typeface="Verdana"/>
              </a:rPr>
              <a:t>поиска «оптом» Вы получаете скидку в пересчете на 1 проверку по </a:t>
            </a:r>
            <a:r>
              <a:rPr dirty="0" sz="900" i="1">
                <a:latin typeface="Verdana"/>
                <a:cs typeface="Verdana"/>
              </a:rPr>
              <a:t>модулю</a:t>
            </a:r>
            <a:r>
              <a:rPr dirty="0" sz="900" spc="8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поиска.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После подключения дополнительного </a:t>
            </a:r>
            <a:r>
              <a:rPr dirty="0" sz="900">
                <a:latin typeface="Verdana"/>
                <a:cs typeface="Verdana"/>
              </a:rPr>
              <a:t>модуля </a:t>
            </a:r>
            <a:r>
              <a:rPr dirty="0" sz="900" spc="-5">
                <a:latin typeface="Verdana"/>
                <a:cs typeface="Verdana"/>
              </a:rPr>
              <a:t>поиска Вы увидите её наименование </a:t>
            </a:r>
            <a:r>
              <a:rPr dirty="0" sz="900">
                <a:latin typeface="Verdana"/>
                <a:cs typeface="Verdana"/>
              </a:rPr>
              <a:t>рядом </a:t>
            </a:r>
            <a:r>
              <a:rPr dirty="0" sz="900" spc="-5">
                <a:latin typeface="Verdana"/>
                <a:cs typeface="Verdana"/>
              </a:rPr>
              <a:t>с  иконкой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«Портрет».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77667" y="1478290"/>
            <a:ext cx="2982468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4620" y="1475211"/>
            <a:ext cx="2988945" cy="1187450"/>
          </a:xfrm>
          <a:custGeom>
            <a:avLst/>
            <a:gdLst/>
            <a:ahLst/>
            <a:cxnLst/>
            <a:rect l="l" t="t" r="r" b="b"/>
            <a:pathLst>
              <a:path w="2988945" h="1187450">
                <a:moveTo>
                  <a:pt x="2988564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187196"/>
                </a:lnTo>
                <a:lnTo>
                  <a:pt x="2988564" y="1187196"/>
                </a:lnTo>
                <a:lnTo>
                  <a:pt x="2988564" y="1185672"/>
                </a:lnTo>
                <a:lnTo>
                  <a:pt x="3048" y="1185672"/>
                </a:lnTo>
                <a:lnTo>
                  <a:pt x="1524" y="1184148"/>
                </a:lnTo>
                <a:lnTo>
                  <a:pt x="3048" y="1184148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2988564" y="1524"/>
                </a:lnTo>
                <a:lnTo>
                  <a:pt x="2988564" y="0"/>
                </a:lnTo>
                <a:close/>
              </a:path>
              <a:path w="2988945" h="1187450">
                <a:moveTo>
                  <a:pt x="3048" y="1184148"/>
                </a:moveTo>
                <a:lnTo>
                  <a:pt x="1524" y="1184148"/>
                </a:lnTo>
                <a:lnTo>
                  <a:pt x="3048" y="1185672"/>
                </a:lnTo>
                <a:lnTo>
                  <a:pt x="3048" y="1184148"/>
                </a:lnTo>
                <a:close/>
              </a:path>
              <a:path w="2988945" h="1187450">
                <a:moveTo>
                  <a:pt x="2985516" y="1184148"/>
                </a:moveTo>
                <a:lnTo>
                  <a:pt x="3048" y="1184148"/>
                </a:lnTo>
                <a:lnTo>
                  <a:pt x="3048" y="1185672"/>
                </a:lnTo>
                <a:lnTo>
                  <a:pt x="2985516" y="1185672"/>
                </a:lnTo>
                <a:lnTo>
                  <a:pt x="2985516" y="1184148"/>
                </a:lnTo>
                <a:close/>
              </a:path>
              <a:path w="2988945" h="1187450">
                <a:moveTo>
                  <a:pt x="2985516" y="1524"/>
                </a:moveTo>
                <a:lnTo>
                  <a:pt x="2985516" y="1185672"/>
                </a:lnTo>
                <a:lnTo>
                  <a:pt x="2987040" y="1184148"/>
                </a:lnTo>
                <a:lnTo>
                  <a:pt x="2988564" y="1184148"/>
                </a:lnTo>
                <a:lnTo>
                  <a:pt x="2988564" y="3048"/>
                </a:lnTo>
                <a:lnTo>
                  <a:pt x="2987040" y="3048"/>
                </a:lnTo>
                <a:lnTo>
                  <a:pt x="2985516" y="1524"/>
                </a:lnTo>
                <a:close/>
              </a:path>
              <a:path w="2988945" h="1187450">
                <a:moveTo>
                  <a:pt x="2988564" y="1184148"/>
                </a:moveTo>
                <a:lnTo>
                  <a:pt x="2987040" y="1184148"/>
                </a:lnTo>
                <a:lnTo>
                  <a:pt x="2985516" y="1185672"/>
                </a:lnTo>
                <a:lnTo>
                  <a:pt x="2988564" y="1185672"/>
                </a:lnTo>
                <a:lnTo>
                  <a:pt x="2988564" y="1184148"/>
                </a:lnTo>
                <a:close/>
              </a:path>
              <a:path w="2988945" h="118745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2988945" h="1187450">
                <a:moveTo>
                  <a:pt x="2985516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2985516" y="3048"/>
                </a:lnTo>
                <a:lnTo>
                  <a:pt x="2985516" y="1524"/>
                </a:lnTo>
                <a:close/>
              </a:path>
              <a:path w="2988945" h="1187450">
                <a:moveTo>
                  <a:pt x="2988564" y="1524"/>
                </a:moveTo>
                <a:lnTo>
                  <a:pt x="2985516" y="1524"/>
                </a:lnTo>
                <a:lnTo>
                  <a:pt x="2987040" y="3048"/>
                </a:lnTo>
                <a:lnTo>
                  <a:pt x="2988564" y="3048"/>
                </a:lnTo>
                <a:lnTo>
                  <a:pt x="298856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7591" y="5762238"/>
            <a:ext cx="5939028" cy="2654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14476" y="1616441"/>
            <a:ext cx="6021070" cy="1673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8780" marR="297815" indent="-2124710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89. Отображение подключенных дополнительных модулей поиска в  кабинете.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подробную информацию о приобретённых услугах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и текущих</a:t>
            </a:r>
            <a:r>
              <a:rPr dirty="0" sz="900" spc="-2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модулях  </a:t>
            </a:r>
            <a:r>
              <a:rPr dirty="0" sz="900" spc="-5">
                <a:latin typeface="Verdana"/>
                <a:cs typeface="Verdana"/>
              </a:rPr>
              <a:t>поиска Вы сможете на странице «Статистика» (см. 7.5 Страница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«Статистика»).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7.3. </a:t>
            </a:r>
            <a:r>
              <a:rPr dirty="0" sz="1200" spc="-5" b="1">
                <a:latin typeface="Arial"/>
                <a:cs typeface="Arial"/>
              </a:rPr>
              <a:t>Пополнение </a:t>
            </a:r>
            <a:r>
              <a:rPr dirty="0" sz="1200" b="1">
                <a:latin typeface="Arial"/>
                <a:cs typeface="Arial"/>
              </a:rPr>
              <a:t>личного</a:t>
            </a:r>
            <a:r>
              <a:rPr dirty="0" sz="1200" spc="-5" b="1">
                <a:latin typeface="Arial"/>
                <a:cs typeface="Arial"/>
              </a:rPr>
              <a:t> счета</a:t>
            </a:r>
            <a:endParaRPr sz="1200">
              <a:latin typeface="Arial"/>
              <a:cs typeface="Arial"/>
            </a:endParaRPr>
          </a:p>
          <a:p>
            <a:pPr marL="65405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пополнения счета Вы можете воспользоваться ссылкой, </a:t>
            </a:r>
            <a:r>
              <a:rPr dirty="0" sz="900">
                <a:latin typeface="Verdana"/>
                <a:cs typeface="Verdana"/>
              </a:rPr>
              <a:t>возникающей </a:t>
            </a:r>
            <a:r>
              <a:rPr dirty="0" sz="900" spc="-5">
                <a:latin typeface="Verdana"/>
                <a:cs typeface="Verdana"/>
              </a:rPr>
              <a:t>при нехватке  средств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перейти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оплате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через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ссылки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пополнить</a:t>
            </a:r>
            <a:r>
              <a:rPr dirty="0" sz="900" spc="-5">
                <a:latin typeface="Verdana"/>
                <a:cs typeface="Verdana"/>
              </a:rPr>
              <a:t>»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страницах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«Статистика»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«Баланс».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После перехода к </a:t>
            </a:r>
            <a:r>
              <a:rPr dirty="0" sz="900">
                <a:latin typeface="Verdana"/>
                <a:cs typeface="Verdana"/>
              </a:rPr>
              <a:t>оплате </a:t>
            </a:r>
            <a:r>
              <a:rPr dirty="0" sz="900" spc="-5">
                <a:latin typeface="Verdana"/>
                <a:cs typeface="Verdana"/>
              </a:rPr>
              <a:t>перед Вами откроется страница </a:t>
            </a:r>
            <a:r>
              <a:rPr dirty="0" sz="900">
                <a:latin typeface="Verdana"/>
                <a:cs typeface="Verdana"/>
              </a:rPr>
              <a:t>пополнения </a:t>
            </a:r>
            <a:r>
              <a:rPr dirty="0" sz="900" spc="-5">
                <a:latin typeface="Verdana"/>
                <a:cs typeface="Verdana"/>
              </a:rPr>
              <a:t>вашего счета (рис.</a:t>
            </a:r>
            <a:r>
              <a:rPr dirty="0" sz="900" spc="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90).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7" y="6231111"/>
            <a:ext cx="596836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86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90. Страница пополнения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счета.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Введите в поле ввода сумму к </a:t>
            </a:r>
            <a:r>
              <a:rPr dirty="0" sz="900">
                <a:latin typeface="Verdana"/>
                <a:cs typeface="Verdana"/>
              </a:rPr>
              <a:t>пополнению, </a:t>
            </a:r>
            <a:r>
              <a:rPr dirty="0" sz="900" spc="-5">
                <a:latin typeface="Verdana"/>
                <a:cs typeface="Verdana"/>
              </a:rPr>
              <a:t>выберите с помощью какого сервиса оплаты </a:t>
            </a:r>
            <a:r>
              <a:rPr dirty="0" sz="900" spc="-10">
                <a:latin typeface="Verdana"/>
                <a:cs typeface="Verdana"/>
              </a:rPr>
              <a:t>вы  </a:t>
            </a:r>
            <a:r>
              <a:rPr dirty="0" sz="900" spc="-5">
                <a:latin typeface="Verdana"/>
                <a:cs typeface="Verdana"/>
              </a:rPr>
              <a:t>будете производить платеж, а затем нажмите кнопку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«Оплатить».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 i="1">
                <a:latin typeface="Verdana"/>
                <a:cs typeface="Verdana"/>
              </a:rPr>
              <a:t>Если Вы </a:t>
            </a:r>
            <a:r>
              <a:rPr dirty="0" sz="900" i="1">
                <a:latin typeface="Verdana"/>
                <a:cs typeface="Verdana"/>
              </a:rPr>
              <a:t>перешли </a:t>
            </a:r>
            <a:r>
              <a:rPr dirty="0" sz="900" spc="-5" i="1">
                <a:latin typeface="Verdana"/>
                <a:cs typeface="Verdana"/>
              </a:rPr>
              <a:t>к оплате через ссылку быстрого перехода к </a:t>
            </a:r>
            <a:r>
              <a:rPr dirty="0" sz="900" i="1">
                <a:latin typeface="Verdana"/>
                <a:cs typeface="Verdana"/>
              </a:rPr>
              <a:t>оплате, </a:t>
            </a:r>
            <a:r>
              <a:rPr dirty="0" sz="900" spc="-5" i="1">
                <a:latin typeface="Verdana"/>
                <a:cs typeface="Verdana"/>
              </a:rPr>
              <a:t>возникающую при  </a:t>
            </a:r>
            <a:r>
              <a:rPr dirty="0" sz="900" spc="-5" i="1">
                <a:latin typeface="Verdana"/>
                <a:cs typeface="Verdana"/>
              </a:rPr>
              <a:t>попытке подключения услуги и нехватке средств, </a:t>
            </a:r>
            <a:r>
              <a:rPr dirty="0" sz="900" spc="-10" i="1">
                <a:latin typeface="Verdana"/>
                <a:cs typeface="Verdana"/>
              </a:rPr>
              <a:t>сумма </a:t>
            </a:r>
            <a:r>
              <a:rPr dirty="0" sz="900" i="1">
                <a:latin typeface="Verdana"/>
                <a:cs typeface="Verdana"/>
              </a:rPr>
              <a:t>будет введена </a:t>
            </a:r>
            <a:r>
              <a:rPr dirty="0" sz="900" spc="-5" i="1">
                <a:latin typeface="Verdana"/>
                <a:cs typeface="Verdana"/>
              </a:rPr>
              <a:t>автоматически (рис.</a:t>
            </a:r>
            <a:r>
              <a:rPr dirty="0" sz="900" spc="100" i="1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91</a:t>
            </a:r>
            <a:r>
              <a:rPr dirty="0" sz="900" spc="-5" i="1">
                <a:latin typeface="Verdana"/>
                <a:cs typeface="Verdana"/>
              </a:rPr>
              <a:t>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6979" y="810778"/>
            <a:ext cx="3076956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03932" y="807699"/>
            <a:ext cx="3083560" cy="730250"/>
          </a:xfrm>
          <a:custGeom>
            <a:avLst/>
            <a:gdLst/>
            <a:ahLst/>
            <a:cxnLst/>
            <a:rect l="l" t="t" r="r" b="b"/>
            <a:pathLst>
              <a:path w="3083560" h="730250">
                <a:moveTo>
                  <a:pt x="308305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729996"/>
                </a:lnTo>
                <a:lnTo>
                  <a:pt x="3083052" y="729996"/>
                </a:lnTo>
                <a:lnTo>
                  <a:pt x="3083052" y="728472"/>
                </a:lnTo>
                <a:lnTo>
                  <a:pt x="3048" y="728472"/>
                </a:lnTo>
                <a:lnTo>
                  <a:pt x="1524" y="726948"/>
                </a:lnTo>
                <a:lnTo>
                  <a:pt x="3048" y="726948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3083052" y="1524"/>
                </a:lnTo>
                <a:lnTo>
                  <a:pt x="3083052" y="0"/>
                </a:lnTo>
                <a:close/>
              </a:path>
              <a:path w="3083560" h="730250">
                <a:moveTo>
                  <a:pt x="3048" y="726948"/>
                </a:moveTo>
                <a:lnTo>
                  <a:pt x="1524" y="726948"/>
                </a:lnTo>
                <a:lnTo>
                  <a:pt x="3048" y="728472"/>
                </a:lnTo>
                <a:lnTo>
                  <a:pt x="3048" y="726948"/>
                </a:lnTo>
                <a:close/>
              </a:path>
              <a:path w="3083560" h="730250">
                <a:moveTo>
                  <a:pt x="3080004" y="726948"/>
                </a:moveTo>
                <a:lnTo>
                  <a:pt x="3048" y="726948"/>
                </a:lnTo>
                <a:lnTo>
                  <a:pt x="3048" y="728472"/>
                </a:lnTo>
                <a:lnTo>
                  <a:pt x="3080004" y="728472"/>
                </a:lnTo>
                <a:lnTo>
                  <a:pt x="3080004" y="726948"/>
                </a:lnTo>
                <a:close/>
              </a:path>
              <a:path w="3083560" h="730250">
                <a:moveTo>
                  <a:pt x="3080004" y="1524"/>
                </a:moveTo>
                <a:lnTo>
                  <a:pt x="3080004" y="728472"/>
                </a:lnTo>
                <a:lnTo>
                  <a:pt x="3081528" y="726948"/>
                </a:lnTo>
                <a:lnTo>
                  <a:pt x="3083052" y="726948"/>
                </a:lnTo>
                <a:lnTo>
                  <a:pt x="3083052" y="3048"/>
                </a:lnTo>
                <a:lnTo>
                  <a:pt x="3081528" y="3048"/>
                </a:lnTo>
                <a:lnTo>
                  <a:pt x="3080004" y="1524"/>
                </a:lnTo>
                <a:close/>
              </a:path>
              <a:path w="3083560" h="730250">
                <a:moveTo>
                  <a:pt x="3083052" y="726948"/>
                </a:moveTo>
                <a:lnTo>
                  <a:pt x="3081528" y="726948"/>
                </a:lnTo>
                <a:lnTo>
                  <a:pt x="3080004" y="728472"/>
                </a:lnTo>
                <a:lnTo>
                  <a:pt x="3083052" y="728472"/>
                </a:lnTo>
                <a:lnTo>
                  <a:pt x="3083052" y="726948"/>
                </a:lnTo>
                <a:close/>
              </a:path>
              <a:path w="3083560" h="73025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3083560" h="730250">
                <a:moveTo>
                  <a:pt x="308000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3080004" y="3048"/>
                </a:lnTo>
                <a:lnTo>
                  <a:pt x="3080004" y="1524"/>
                </a:lnTo>
                <a:close/>
              </a:path>
              <a:path w="3083560" h="730250">
                <a:moveTo>
                  <a:pt x="3083052" y="1524"/>
                </a:moveTo>
                <a:lnTo>
                  <a:pt x="3080004" y="1524"/>
                </a:lnTo>
                <a:lnTo>
                  <a:pt x="3081528" y="3048"/>
                </a:lnTo>
                <a:lnTo>
                  <a:pt x="3083052" y="3048"/>
                </a:lnTo>
                <a:lnTo>
                  <a:pt x="308305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26692" y="3471682"/>
            <a:ext cx="4639056" cy="2657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06" y="3483342"/>
            <a:ext cx="5969000" cy="208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5740" marR="309880" indent="-704215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91. Страница пополнения счета после перехода по ссылке быстрого  перехода к оплате </a:t>
            </a:r>
            <a:r>
              <a:rPr dirty="0" sz="900" b="1">
                <a:latin typeface="Verdana"/>
                <a:cs typeface="Verdana"/>
              </a:rPr>
              <a:t>(при </a:t>
            </a:r>
            <a:r>
              <a:rPr dirty="0" sz="900" spc="-5" b="1">
                <a:latin typeface="Verdana"/>
                <a:cs typeface="Verdana"/>
              </a:rPr>
              <a:t>нехватке средств на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счёте).</a:t>
            </a:r>
            <a:endParaRPr sz="900">
              <a:latin typeface="Verdana"/>
              <a:cs typeface="Verdana"/>
            </a:endParaRPr>
          </a:p>
          <a:p>
            <a:pPr algn="r" marL="12700" marR="5080" indent="271145">
              <a:lnSpc>
                <a:spcPct val="101099"/>
              </a:lnSpc>
              <a:spcBef>
                <a:spcPts val="815"/>
              </a:spcBef>
            </a:pPr>
            <a:r>
              <a:rPr dirty="0" sz="900" spc="-5">
                <a:latin typeface="Verdana"/>
                <a:cs typeface="Verdana"/>
              </a:rPr>
              <a:t>Выберите сервис оплаты и нажмите «Оплатить». </a:t>
            </a:r>
            <a:r>
              <a:rPr dirty="0" sz="900">
                <a:latin typeface="Verdana"/>
                <a:cs typeface="Verdana"/>
              </a:rPr>
              <a:t>Сайт перенаправит вас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страницу</a:t>
            </a:r>
            <a:r>
              <a:rPr dirty="0" sz="900">
                <a:latin typeface="Verdana"/>
                <a:cs typeface="Verdana"/>
              </a:rPr>
              <a:t> оплаты.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пополнения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вашего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личного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счета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системе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«Антиплагиат»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можете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воспользоваться </a:t>
            </a:r>
            <a:r>
              <a:rPr dirty="0" sz="900" spc="-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одним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из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предложенных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сервисов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оплаты: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Робокасса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Яндекс.Касса.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Ниже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представлены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примеры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Verdana"/>
                <a:cs typeface="Verdana"/>
              </a:rPr>
              <a:t>оплаты </a:t>
            </a:r>
            <a:r>
              <a:rPr dirty="0" sz="900" spc="-5">
                <a:latin typeface="Verdana"/>
                <a:cs typeface="Verdana"/>
              </a:rPr>
              <a:t>услуг 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каждого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сервиса.</a:t>
            </a:r>
            <a:endParaRPr sz="900">
              <a:latin typeface="Verdana"/>
              <a:cs typeface="Verdana"/>
            </a:endParaRPr>
          </a:p>
          <a:p>
            <a:pPr lvl="2" marL="436245" indent="-42418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36880" algn="l"/>
              </a:tabLst>
            </a:pPr>
            <a:r>
              <a:rPr dirty="0" sz="1200" spc="-5" b="1">
                <a:latin typeface="Arial"/>
                <a:cs typeface="Arial"/>
              </a:rPr>
              <a:t>Оплата с помощью сервиса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Робокасса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900" spc="-5">
                <a:latin typeface="Verdana"/>
                <a:cs typeface="Verdana"/>
              </a:rPr>
              <a:t>Сервис Робокасса представляет возможность выбрать различные способы оплаты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услуг: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900" spc="-5">
                <a:latin typeface="Verdana"/>
                <a:cs typeface="Verdana"/>
              </a:rPr>
              <a:t>Наличными через терминалы </a:t>
            </a:r>
            <a:r>
              <a:rPr dirty="0" sz="900" spc="-10">
                <a:latin typeface="Verdana"/>
                <a:cs typeface="Verdana"/>
              </a:rPr>
              <a:t>QIWI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Элекснет</a:t>
            </a:r>
            <a:endParaRPr sz="900">
              <a:latin typeface="Verdana"/>
              <a:cs typeface="Verdana"/>
            </a:endParaRPr>
          </a:p>
          <a:p>
            <a:pPr lvl="3" marL="469900" marR="5080" indent="-228600">
              <a:lnSpc>
                <a:spcPct val="12110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900" spc="-5">
                <a:latin typeface="Verdana"/>
                <a:cs typeface="Verdana"/>
              </a:rPr>
              <a:t>Электронные деньги (Яндекс.Деньги, WebMoney (WMR), QIWI, Wallet One, </a:t>
            </a:r>
            <a:r>
              <a:rPr dirty="0" sz="900">
                <a:latin typeface="Verdana"/>
                <a:cs typeface="Verdana"/>
              </a:rPr>
              <a:t>Кошелек  </a:t>
            </a:r>
            <a:r>
              <a:rPr dirty="0" sz="900" spc="-5">
                <a:latin typeface="Verdana"/>
                <a:cs typeface="Verdana"/>
              </a:rPr>
              <a:t>Элекснет,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Юнистрим.Деньги)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900" spc="-5">
                <a:latin typeface="Verdana"/>
                <a:cs typeface="Verdana"/>
              </a:rPr>
              <a:t>Интернет-банки (Альфа-клик, Банк Образование, Липецкий областной банк, Банк</a:t>
            </a:r>
            <a:r>
              <a:rPr dirty="0" sz="900" spc="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Интеза,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8700" y="5574267"/>
            <a:ext cx="1757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Русский </a:t>
            </a:r>
            <a:r>
              <a:rPr dirty="0" sz="900">
                <a:latin typeface="Verdana"/>
                <a:cs typeface="Verdana"/>
              </a:rPr>
              <a:t>трастовый </a:t>
            </a:r>
            <a:r>
              <a:rPr dirty="0" sz="900" spc="-5">
                <a:latin typeface="Verdana"/>
                <a:cs typeface="Verdana"/>
              </a:rPr>
              <a:t>банк,</a:t>
            </a:r>
            <a:r>
              <a:rPr dirty="0" sz="900" spc="2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,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6418" y="5543786"/>
            <a:ext cx="3915410" cy="10267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5080">
              <a:lnSpc>
                <a:spcPct val="1222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Русский Стандарт, ФлексБанк, </a:t>
            </a:r>
            <a:r>
              <a:rPr dirty="0" sz="900">
                <a:latin typeface="Verdana"/>
                <a:cs typeface="Verdana"/>
              </a:rPr>
              <a:t>НС </a:t>
            </a:r>
            <a:r>
              <a:rPr dirty="0" sz="900" spc="-5">
                <a:latin typeface="Verdana"/>
                <a:cs typeface="Verdana"/>
              </a:rPr>
              <a:t>Банк, Промсвязьбанк,  Вестинтербанк, Московский индустриальный банк и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др.)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Банковские карты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>
                <a:latin typeface="Verdana"/>
                <a:cs typeface="Verdana"/>
              </a:rPr>
              <a:t>Сотовые </a:t>
            </a:r>
            <a:r>
              <a:rPr dirty="0" sz="900" spc="-5">
                <a:latin typeface="Verdana"/>
                <a:cs typeface="Verdana"/>
              </a:rPr>
              <a:t>операторы (Билайн,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Теле2)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Евросеть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Связной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1764" y="9288257"/>
            <a:ext cx="2874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92. Выбор сервиса оплаты Робокасса.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448" y="792490"/>
            <a:ext cx="4742688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79448" y="6585198"/>
            <a:ext cx="4742688" cy="2601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40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240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16535" indent="-196850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r>
              <a:rPr dirty="0" sz="1400" spc="-5" b="1">
                <a:latin typeface="Arial"/>
                <a:cs typeface="Arial"/>
              </a:rPr>
              <a:t>Подготовка </a:t>
            </a:r>
            <a:r>
              <a:rPr dirty="0" sz="1400" b="1">
                <a:latin typeface="Arial"/>
                <a:cs typeface="Arial"/>
              </a:rPr>
              <a:t>к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работе</a:t>
            </a:r>
            <a:endParaRPr sz="1400">
              <a:latin typeface="Arial"/>
              <a:cs typeface="Arial"/>
            </a:endParaRPr>
          </a:p>
          <a:p>
            <a:pPr lvl="1" marL="309880" indent="-29718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Рабочее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место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1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подготовки рабочего места при работе с </a:t>
            </a:r>
            <a:r>
              <a:rPr dirty="0" sz="900">
                <a:latin typeface="Verdana"/>
                <a:cs typeface="Verdana"/>
              </a:rPr>
              <a:t>сайтом </a:t>
            </a:r>
            <a:r>
              <a:rPr dirty="0" sz="900" spc="-5">
                <a:latin typeface="Verdana"/>
                <a:cs typeface="Verdana"/>
              </a:rPr>
              <a:t>«Антиплагиат» </a:t>
            </a:r>
            <a:r>
              <a:rPr dirty="0" sz="900">
                <a:latin typeface="Verdana"/>
                <a:cs typeface="Verdana"/>
              </a:rPr>
              <a:t>достаточно </a:t>
            </a:r>
            <a:r>
              <a:rPr dirty="0" sz="900" spc="-5">
                <a:latin typeface="Verdana"/>
                <a:cs typeface="Verdana"/>
              </a:rPr>
              <a:t>открыть  браузер.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работы с нашим сайтом могут быть использованы браузеры наиболее  распространенных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типов,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таких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как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MS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Internet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Explorer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версии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8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выше,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Mozilla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Firefox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версии</a:t>
            </a:r>
            <a:endParaRPr sz="900">
              <a:latin typeface="Verdana"/>
              <a:cs typeface="Verdana"/>
            </a:endParaRPr>
          </a:p>
          <a:p>
            <a:pPr algn="just" marL="6604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3.6 и </a:t>
            </a:r>
            <a:r>
              <a:rPr dirty="0" sz="900">
                <a:latin typeface="Verdana"/>
                <a:cs typeface="Verdana"/>
              </a:rPr>
              <a:t>выше, </a:t>
            </a:r>
            <a:r>
              <a:rPr dirty="0" sz="900" spc="-5">
                <a:latin typeface="Verdana"/>
                <a:cs typeface="Verdana"/>
              </a:rPr>
              <a:t>Opera версии 10.5 и </a:t>
            </a:r>
            <a:r>
              <a:rPr dirty="0" sz="900">
                <a:latin typeface="Verdana"/>
                <a:cs typeface="Verdana"/>
              </a:rPr>
              <a:t>выше, </a:t>
            </a:r>
            <a:r>
              <a:rPr dirty="0" sz="900" spc="-5">
                <a:latin typeface="Verdana"/>
                <a:cs typeface="Verdana"/>
              </a:rPr>
              <a:t>Safari версии 4 и </a:t>
            </a:r>
            <a:r>
              <a:rPr dirty="0" sz="900">
                <a:latin typeface="Verdana"/>
                <a:cs typeface="Verdana"/>
              </a:rPr>
              <a:t>выше, </a:t>
            </a:r>
            <a:r>
              <a:rPr dirty="0" sz="900" spc="-5">
                <a:latin typeface="Verdana"/>
                <a:cs typeface="Verdana"/>
              </a:rPr>
              <a:t>Chrome версии 6 и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выше.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Также Вам понадобится подготовить материал работы – </a:t>
            </a:r>
            <a:r>
              <a:rPr dirty="0" sz="900">
                <a:latin typeface="Verdana"/>
                <a:cs typeface="Verdana"/>
              </a:rPr>
              <a:t>файлы, которые </a:t>
            </a:r>
            <a:r>
              <a:rPr dirty="0" sz="900" spc="-5">
                <a:latin typeface="Verdana"/>
                <a:cs typeface="Verdana"/>
              </a:rPr>
              <a:t>Вы будете загружать 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проверки.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Рекомендуем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предварительно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загрузить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ваши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документы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себе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компьютер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любое  </a:t>
            </a:r>
            <a:r>
              <a:rPr dirty="0" sz="900">
                <a:latin typeface="Verdana"/>
                <a:cs typeface="Verdana"/>
              </a:rPr>
              <a:t>удобное </a:t>
            </a:r>
            <a:r>
              <a:rPr dirty="0" sz="900" spc="-5">
                <a:latin typeface="Verdana"/>
                <a:cs typeface="Verdana"/>
              </a:rPr>
              <a:t>для Вас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месторасположение.</a:t>
            </a:r>
            <a:endParaRPr sz="900">
              <a:latin typeface="Verdana"/>
              <a:cs typeface="Verdana"/>
            </a:endParaRPr>
          </a:p>
          <a:p>
            <a:pPr algn="just" marL="66040" marR="635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Перейдите на сайт, </a:t>
            </a:r>
            <a:r>
              <a:rPr dirty="0" sz="900">
                <a:latin typeface="Verdana"/>
                <a:cs typeface="Verdana"/>
              </a:rPr>
              <a:t>введя </a:t>
            </a:r>
            <a:r>
              <a:rPr dirty="0" sz="900" spc="-5">
                <a:latin typeface="Verdana"/>
                <a:cs typeface="Verdana"/>
              </a:rPr>
              <a:t>в адресную строку браузера </a:t>
            </a:r>
            <a:r>
              <a:rPr dirty="0" sz="900">
                <a:latin typeface="Verdana"/>
                <a:cs typeface="Verdana"/>
              </a:rPr>
              <a:t>адрес </a:t>
            </a:r>
            <a:r>
              <a:rPr dirty="0" sz="900" spc="-5">
                <a:latin typeface="Verdana"/>
                <a:cs typeface="Verdana"/>
              </a:rPr>
              <a:t>нашего сайта: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www.antiplagiat.ru</a:t>
            </a:r>
            <a:r>
              <a:rPr dirty="0" sz="900" spc="-5">
                <a:latin typeface="Verdana"/>
                <a:cs typeface="Verdana"/>
                <a:hlinkClick r:id="rId2"/>
              </a:rPr>
              <a:t>, </a:t>
            </a:r>
            <a:r>
              <a:rPr dirty="0" sz="900" spc="-5">
                <a:latin typeface="Verdana"/>
                <a:cs typeface="Verdana"/>
              </a:rPr>
              <a:t> если Вы </a:t>
            </a:r>
            <a:r>
              <a:rPr dirty="0" sz="900">
                <a:latin typeface="Verdana"/>
                <a:cs typeface="Verdana"/>
              </a:rPr>
              <a:t>увидели </a:t>
            </a:r>
            <a:r>
              <a:rPr dirty="0" sz="900" spc="-5">
                <a:latin typeface="Verdana"/>
                <a:cs typeface="Verdana"/>
              </a:rPr>
              <a:t>страницу нашего сайта, как на рис. 1), все </a:t>
            </a:r>
            <a:r>
              <a:rPr dirty="0" sz="900">
                <a:latin typeface="Verdana"/>
                <a:cs typeface="Verdana"/>
              </a:rPr>
              <a:t>хорошо, </a:t>
            </a:r>
            <a:r>
              <a:rPr dirty="0" sz="900" spc="-5">
                <a:latin typeface="Verdana"/>
                <a:cs typeface="Verdana"/>
              </a:rPr>
              <a:t>можете продолжить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8286" y="8978886"/>
            <a:ext cx="3441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1. Главная страница сервиса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«Анти-Плагиат».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516" y="2901706"/>
            <a:ext cx="5940552" cy="5984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482578"/>
            <a:ext cx="5968365" cy="8775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1099"/>
              </a:lnSpc>
            </a:pPr>
            <a:r>
              <a:rPr dirty="0" sz="900">
                <a:latin typeface="Verdana"/>
                <a:cs typeface="Verdana"/>
              </a:rPr>
              <a:t>Для оплаты </a:t>
            </a:r>
            <a:r>
              <a:rPr dirty="0" sz="900" spc="-5">
                <a:latin typeface="Verdana"/>
                <a:cs typeface="Verdana"/>
              </a:rPr>
              <a:t>с </a:t>
            </a:r>
            <a:r>
              <a:rPr dirty="0" sz="900">
                <a:latin typeface="Verdana"/>
                <a:cs typeface="Verdana"/>
              </a:rPr>
              <a:t>помощью </a:t>
            </a:r>
            <a:r>
              <a:rPr dirty="0" sz="900" spc="-5">
                <a:latin typeface="Verdana"/>
                <a:cs typeface="Verdana"/>
              </a:rPr>
              <a:t>сервиса Робокасса на странице </a:t>
            </a:r>
            <a:r>
              <a:rPr dirty="0" sz="900">
                <a:latin typeface="Verdana"/>
                <a:cs typeface="Verdana"/>
              </a:rPr>
              <a:t>пополнения </a:t>
            </a:r>
            <a:r>
              <a:rPr dirty="0" sz="900" spc="-5">
                <a:latin typeface="Verdana"/>
                <a:cs typeface="Verdana"/>
              </a:rPr>
              <a:t>счета выберите «Робокасса»,  нажмите «Оплатить». Вы перейдете на сайт сервиса «Робокасса»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оплаты. Сервис позволяет  выбрать различные способы оплаты, выберете наиболее удобный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10">
                <a:latin typeface="Verdana"/>
                <a:cs typeface="Verdana"/>
              </a:rPr>
              <a:t>Вас </a:t>
            </a:r>
            <a:r>
              <a:rPr dirty="0" sz="900" spc="-5">
                <a:latin typeface="Verdana"/>
                <a:cs typeface="Verdana"/>
              </a:rPr>
              <a:t>способ и следуйте  указателям сервиса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оплаты.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16" y="5918696"/>
            <a:ext cx="5966460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58165" marR="93345" indent="-635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93. Страница сервиса «Робокасса» после перехода к оплате. На рисунке  скриншот сайта </a:t>
            </a:r>
            <a:r>
              <a:rPr dirty="0" sz="900" spc="-5" b="1">
                <a:latin typeface="Verdana"/>
                <a:cs typeface="Verdana"/>
                <a:hlinkClick r:id="rId2"/>
              </a:rPr>
              <a:t>www.robokassa.ru </a:t>
            </a:r>
            <a:r>
              <a:rPr dirty="0" sz="900" spc="-10" b="1">
                <a:latin typeface="Verdana"/>
                <a:cs typeface="Verdana"/>
              </a:rPr>
              <a:t>от </a:t>
            </a:r>
            <a:r>
              <a:rPr dirty="0" sz="900" spc="-5" b="1">
                <a:latin typeface="Verdana"/>
                <a:cs typeface="Verdana"/>
              </a:rPr>
              <a:t>12.01.2016. Изображение на </a:t>
            </a:r>
            <a:r>
              <a:rPr dirty="0" sz="900" spc="-10" b="1">
                <a:latin typeface="Verdana"/>
                <a:cs typeface="Verdana"/>
              </a:rPr>
              <a:t>сайте </a:t>
            </a:r>
            <a:r>
              <a:rPr dirty="0" sz="900" spc="-5" b="1">
                <a:latin typeface="Verdana"/>
                <a:cs typeface="Verdana"/>
              </a:rPr>
              <a:t>может  поменяться и отличаться </a:t>
            </a:r>
            <a:r>
              <a:rPr dirty="0" sz="900" spc="-10" b="1">
                <a:latin typeface="Verdana"/>
                <a:cs typeface="Verdana"/>
              </a:rPr>
              <a:t>от </a:t>
            </a:r>
            <a:r>
              <a:rPr dirty="0" sz="900" spc="-5" b="1">
                <a:latin typeface="Verdana"/>
                <a:cs typeface="Verdana"/>
              </a:rPr>
              <a:t>текущего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рисунка.</a:t>
            </a:r>
            <a:endParaRPr sz="900">
              <a:latin typeface="Verdana"/>
              <a:cs typeface="Verdana"/>
            </a:endParaRPr>
          </a:p>
          <a:p>
            <a:pPr lvl="2" marL="436245" indent="-424180">
              <a:lnSpc>
                <a:spcPct val="100000"/>
              </a:lnSpc>
              <a:spcBef>
                <a:spcPts val="730"/>
              </a:spcBef>
              <a:buAutoNum type="arabicPeriod" startAt="2"/>
              <a:tabLst>
                <a:tab pos="436880" algn="l"/>
              </a:tabLst>
            </a:pPr>
            <a:r>
              <a:rPr dirty="0" sz="1200" spc="-5" b="1">
                <a:latin typeface="Arial"/>
                <a:cs typeface="Arial"/>
              </a:rPr>
              <a:t>Оплата с помощью сервиса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Яндекс.Касса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335"/>
              </a:spcBef>
            </a:pP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сервис представляет возможность произвести оплату самыми различными способами. Вам  достаточно выбрать наиболее </a:t>
            </a:r>
            <a:r>
              <a:rPr dirty="0" sz="900">
                <a:latin typeface="Verdana"/>
                <a:cs typeface="Verdana"/>
              </a:rPr>
              <a:t>удобный </a:t>
            </a:r>
            <a:r>
              <a:rPr dirty="0" sz="900" spc="-5">
                <a:latin typeface="Verdana"/>
                <a:cs typeface="Verdana"/>
              </a:rPr>
              <a:t>именно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5">
                <a:latin typeface="Verdana"/>
                <a:cs typeface="Verdana"/>
              </a:rPr>
              <a:t> вас: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Яндекс.Деньги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Банковские карты (Visa, Maestro,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MasterCard)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WebMoney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(WMR)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Альфа-клик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Интернет-банк Промсвязьбанка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PSB-Retail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Наличными в терминале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По карте Сбербанка (по </a:t>
            </a:r>
            <a:r>
              <a:rPr dirty="0" sz="900">
                <a:latin typeface="Verdana"/>
                <a:cs typeface="Verdana"/>
              </a:rPr>
              <a:t>sms или </a:t>
            </a:r>
            <a:r>
              <a:rPr dirty="0" sz="900" spc="-5">
                <a:latin typeface="Verdana"/>
                <a:cs typeface="Verdana"/>
              </a:rPr>
              <a:t>через Сбербанк.Онлайн)</a:t>
            </a:r>
            <a:endParaRPr sz="900">
              <a:latin typeface="Verdana"/>
              <a:cs typeface="Verdana"/>
            </a:endParaRPr>
          </a:p>
          <a:p>
            <a:pPr lvl="3" marL="469900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MasterPass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516" y="1348750"/>
            <a:ext cx="5934456" cy="452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16" y="4685779"/>
            <a:ext cx="5967730" cy="1183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383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94. Выбор способа оплаты через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Яндекс.Касса.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900" spc="-5">
                <a:latin typeface="Verdana"/>
                <a:cs typeface="Verdana"/>
              </a:rPr>
              <a:t>Например, </a:t>
            </a:r>
            <a:r>
              <a:rPr dirty="0" sz="900">
                <a:latin typeface="Verdana"/>
                <a:cs typeface="Verdana"/>
              </a:rPr>
              <a:t>оплата </a:t>
            </a:r>
            <a:r>
              <a:rPr dirty="0" sz="900" spc="-5">
                <a:latin typeface="Verdana"/>
                <a:cs typeface="Verdana"/>
              </a:rPr>
              <a:t>по банковской карте будет </a:t>
            </a:r>
            <a:r>
              <a:rPr dirty="0" sz="900">
                <a:latin typeface="Verdana"/>
                <a:cs typeface="Verdana"/>
              </a:rPr>
              <a:t>выглядеть </a:t>
            </a:r>
            <a:r>
              <a:rPr dirty="0" sz="900" spc="-5">
                <a:latin typeface="Verdana"/>
                <a:cs typeface="Verdana"/>
              </a:rPr>
              <a:t>примерно так:</a:t>
            </a:r>
            <a:endParaRPr sz="900">
              <a:latin typeface="Verdana"/>
              <a:cs typeface="Verdana"/>
            </a:endParaRPr>
          </a:p>
          <a:p>
            <a:pPr marL="469900" indent="-2292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В способах </a:t>
            </a:r>
            <a:r>
              <a:rPr dirty="0" sz="900">
                <a:latin typeface="Verdana"/>
                <a:cs typeface="Verdana"/>
              </a:rPr>
              <a:t>оплаты </a:t>
            </a:r>
            <a:r>
              <a:rPr dirty="0" sz="900" spc="-5">
                <a:latin typeface="Verdana"/>
                <a:cs typeface="Verdana"/>
              </a:rPr>
              <a:t>выберите «Оплата с </a:t>
            </a:r>
            <a:r>
              <a:rPr dirty="0" sz="900">
                <a:latin typeface="Verdana"/>
                <a:cs typeface="Verdana"/>
              </a:rPr>
              <a:t>произвольной </a:t>
            </a:r>
            <a:r>
              <a:rPr dirty="0" sz="900" spc="-5">
                <a:latin typeface="Verdana"/>
                <a:cs typeface="Verdana"/>
              </a:rPr>
              <a:t>банковской карты» и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endParaRPr sz="9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«Оплатить».</a:t>
            </a:r>
            <a:endParaRPr sz="900">
              <a:latin typeface="Verdana"/>
              <a:cs typeface="Verdana"/>
            </a:endParaRPr>
          </a:p>
          <a:p>
            <a:pPr marL="469265" marR="5080" indent="-228600">
              <a:lnSpc>
                <a:spcPct val="121100"/>
              </a:lnSpc>
              <a:buAutoNum type="arabicPeriod" startAt="2"/>
              <a:tabLst>
                <a:tab pos="469900" algn="l"/>
              </a:tabLst>
            </a:pPr>
            <a:r>
              <a:rPr dirty="0" sz="900" spc="-5">
                <a:latin typeface="Verdana"/>
                <a:cs typeface="Verdana"/>
              </a:rPr>
              <a:t>Откроется форма оплаты, в </a:t>
            </a:r>
            <a:r>
              <a:rPr dirty="0" sz="900">
                <a:latin typeface="Verdana"/>
                <a:cs typeface="Verdana"/>
              </a:rPr>
              <a:t>которой </a:t>
            </a:r>
            <a:r>
              <a:rPr dirty="0" sz="900" spc="-5">
                <a:latin typeface="Verdana"/>
                <a:cs typeface="Verdana"/>
              </a:rPr>
              <a:t>нужно ввести необходимые данные (номер карты и  срок её действия, фамилию и имя </a:t>
            </a:r>
            <a:r>
              <a:rPr dirty="0" sz="900">
                <a:latin typeface="Verdana"/>
                <a:cs typeface="Verdana"/>
              </a:rPr>
              <a:t>владельца, </a:t>
            </a:r>
            <a:r>
              <a:rPr dirty="0" sz="900" spc="-5">
                <a:latin typeface="Verdana"/>
                <a:cs typeface="Verdana"/>
              </a:rPr>
              <a:t>код CVV, e-mail).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0679" y="792490"/>
            <a:ext cx="4838700" cy="381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96419" y="6449048"/>
            <a:ext cx="5739130" cy="1211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542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95. Пример оплаты по банковской </a:t>
            </a:r>
            <a:r>
              <a:rPr dirty="0" sz="900" spc="-10" b="1">
                <a:latin typeface="Verdana"/>
                <a:cs typeface="Verdana"/>
              </a:rPr>
              <a:t>карте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(1).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AutoNum type="arabicPeriod" startAt="3"/>
              <a:tabLst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Проверьте правильность </a:t>
            </a:r>
            <a:r>
              <a:rPr dirty="0" sz="900">
                <a:latin typeface="Verdana"/>
                <a:cs typeface="Verdana"/>
              </a:rPr>
              <a:t>заполнения ваших </a:t>
            </a:r>
            <a:r>
              <a:rPr dirty="0" sz="900" spc="-5">
                <a:latin typeface="Verdana"/>
                <a:cs typeface="Verdana"/>
              </a:rPr>
              <a:t>данных. Если все </a:t>
            </a:r>
            <a:r>
              <a:rPr dirty="0" sz="900">
                <a:latin typeface="Verdana"/>
                <a:cs typeface="Verdana"/>
              </a:rPr>
              <a:t>введено </a:t>
            </a:r>
            <a:r>
              <a:rPr dirty="0" sz="900" spc="-5">
                <a:latin typeface="Verdana"/>
                <a:cs typeface="Verdana"/>
              </a:rPr>
              <a:t>верно,</a:t>
            </a:r>
            <a:r>
              <a:rPr dirty="0" sz="900" spc="-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endParaRPr sz="9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«Заплатить».</a:t>
            </a:r>
            <a:endParaRPr sz="900">
              <a:latin typeface="Verdana"/>
              <a:cs typeface="Verdana"/>
            </a:endParaRPr>
          </a:p>
          <a:p>
            <a:pPr marL="241300" marR="5080" indent="-228600">
              <a:lnSpc>
                <a:spcPct val="121100"/>
              </a:lnSpc>
              <a:buAutoNum type="arabicPeriod" startAt="4"/>
              <a:tabLst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ваша </a:t>
            </a:r>
            <a:r>
              <a:rPr dirty="0" sz="900" spc="-5">
                <a:latin typeface="Verdana"/>
                <a:cs typeface="Verdana"/>
              </a:rPr>
              <a:t>карта имеет </a:t>
            </a:r>
            <a:r>
              <a:rPr dirty="0" sz="900">
                <a:latin typeface="Verdana"/>
                <a:cs typeface="Verdana"/>
              </a:rPr>
              <a:t>дополнительную </a:t>
            </a:r>
            <a:r>
              <a:rPr dirty="0" sz="900" spc="-5">
                <a:latin typeface="Verdana"/>
                <a:cs typeface="Verdana"/>
              </a:rPr>
              <a:t>защиту 3-D Secured, то </a:t>
            </a:r>
            <a:r>
              <a:rPr dirty="0" sz="900" spc="5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увидете </a:t>
            </a:r>
            <a:r>
              <a:rPr dirty="0" sz="900">
                <a:latin typeface="Verdana"/>
                <a:cs typeface="Verdana"/>
              </a:rPr>
              <a:t>во  </a:t>
            </a:r>
            <a:r>
              <a:rPr dirty="0" sz="900" spc="-5">
                <a:latin typeface="Verdana"/>
                <a:cs typeface="Verdana"/>
              </a:rPr>
              <a:t>всплывающем окне страницу вашего банка. Здесь </a:t>
            </a:r>
            <a:r>
              <a:rPr dirty="0" sz="900">
                <a:latin typeface="Verdana"/>
                <a:cs typeface="Verdana"/>
              </a:rPr>
              <a:t>вам </a:t>
            </a:r>
            <a:r>
              <a:rPr dirty="0" sz="900" spc="-5">
                <a:latin typeface="Verdana"/>
                <a:cs typeface="Verdana"/>
              </a:rPr>
              <a:t>будет необходимо подтвердить</a:t>
            </a:r>
            <a:r>
              <a:rPr dirty="0" sz="900" spc="28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ваш</a:t>
            </a:r>
            <a:endParaRPr sz="9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платеж по sms.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0516" y="792490"/>
            <a:ext cx="6041136" cy="559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464945" cy="46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tabLst>
                <a:tab pos="1049020" algn="l"/>
              </a:tabLst>
            </a:pPr>
            <a:r>
              <a:rPr dirty="0" sz="900" spc="-5">
                <a:latin typeface="Verdana"/>
                <a:cs typeface="Verdana"/>
              </a:rPr>
              <a:t>5.</a:t>
            </a:r>
            <a:r>
              <a:rPr dirty="0" sz="900" spc="-5">
                <a:latin typeface="Verdana"/>
                <a:cs typeface="Verdana"/>
              </a:rPr>
              <a:t>  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Да</a:t>
            </a:r>
            <a:r>
              <a:rPr dirty="0" sz="900">
                <a:latin typeface="Verdana"/>
                <a:cs typeface="Verdana"/>
              </a:rPr>
              <a:t>л</a:t>
            </a:r>
            <a:r>
              <a:rPr dirty="0" sz="900" spc="-5">
                <a:latin typeface="Verdana"/>
                <a:cs typeface="Verdana"/>
              </a:rPr>
              <a:t>ее</a:t>
            </a:r>
            <a:r>
              <a:rPr dirty="0" sz="900">
                <a:latin typeface="Verdana"/>
                <a:cs typeface="Verdana"/>
              </a:rPr>
              <a:t>	</a:t>
            </a:r>
            <a:r>
              <a:rPr dirty="0" sz="900" spc="-10">
                <a:latin typeface="Verdana"/>
                <a:cs typeface="Verdana"/>
              </a:rPr>
              <a:t>с</a:t>
            </a:r>
            <a:r>
              <a:rPr dirty="0" sz="900" spc="-5">
                <a:latin typeface="Verdana"/>
                <a:cs typeface="Verdana"/>
              </a:rPr>
              <a:t>е</a:t>
            </a:r>
            <a:r>
              <a:rPr dirty="0" sz="900" spc="-15">
                <a:latin typeface="Verdana"/>
                <a:cs typeface="Verdana"/>
              </a:rPr>
              <a:t>р</a:t>
            </a:r>
            <a:r>
              <a:rPr dirty="0" sz="900">
                <a:latin typeface="Verdana"/>
                <a:cs typeface="Verdana"/>
              </a:rPr>
              <a:t>в</a:t>
            </a:r>
            <a:r>
              <a:rPr dirty="0" sz="900" spc="-5">
                <a:latin typeface="Verdana"/>
                <a:cs typeface="Verdana"/>
              </a:rPr>
              <a:t>ис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6343" y="781288"/>
            <a:ext cx="974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«Яндекс.Касса»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7562" y="781288"/>
            <a:ext cx="528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Verdana"/>
                <a:cs typeface="Verdana"/>
              </a:rPr>
              <a:t>с</a:t>
            </a:r>
            <a:r>
              <a:rPr dirty="0" sz="900">
                <a:latin typeface="Verdana"/>
                <a:cs typeface="Verdana"/>
              </a:rPr>
              <a:t>оо</a:t>
            </a:r>
            <a:r>
              <a:rPr dirty="0" sz="900" spc="-10">
                <a:latin typeface="Verdana"/>
                <a:cs typeface="Verdana"/>
              </a:rPr>
              <a:t>б</a:t>
            </a:r>
            <a:r>
              <a:rPr dirty="0" sz="900">
                <a:latin typeface="Verdana"/>
                <a:cs typeface="Verdana"/>
              </a:rPr>
              <a:t>щ</a:t>
            </a:r>
            <a:r>
              <a:rPr dirty="0" sz="900" spc="-5">
                <a:latin typeface="Verdana"/>
                <a:cs typeface="Verdana"/>
              </a:rPr>
              <a:t>ит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3490" y="781288"/>
            <a:ext cx="165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Verdana"/>
                <a:cs typeface="Verdana"/>
              </a:rPr>
              <a:t>о</a:t>
            </a:r>
            <a:r>
              <a:rPr dirty="0" sz="900" spc="-5">
                <a:latin typeface="Verdana"/>
                <a:cs typeface="Verdana"/>
              </a:rPr>
              <a:t>б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6711" y="482578"/>
            <a:ext cx="1887855" cy="46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tabLst>
                <a:tab pos="839469" algn="l"/>
                <a:tab pos="1500505" algn="l"/>
              </a:tabLst>
            </a:pPr>
            <a:r>
              <a:rPr dirty="0" sz="900" spc="-10">
                <a:latin typeface="Verdana"/>
                <a:cs typeface="Verdana"/>
              </a:rPr>
              <a:t>ус</a:t>
            </a:r>
            <a:r>
              <a:rPr dirty="0" sz="900" spc="-5">
                <a:latin typeface="Verdana"/>
                <a:cs typeface="Verdana"/>
              </a:rPr>
              <a:t>пешн</a:t>
            </a:r>
            <a:r>
              <a:rPr dirty="0" sz="900">
                <a:latin typeface="Verdana"/>
                <a:cs typeface="Verdana"/>
              </a:rPr>
              <a:t>о</a:t>
            </a:r>
            <a:r>
              <a:rPr dirty="0" sz="900" spc="-5">
                <a:latin typeface="Verdana"/>
                <a:cs typeface="Verdana"/>
              </a:rPr>
              <a:t>й</a:t>
            </a:r>
            <a:r>
              <a:rPr dirty="0" sz="900">
                <a:latin typeface="Verdana"/>
                <a:cs typeface="Verdana"/>
              </a:rPr>
              <a:t>	</a:t>
            </a:r>
            <a:r>
              <a:rPr dirty="0" sz="900">
                <a:latin typeface="Verdana"/>
                <a:cs typeface="Verdana"/>
              </a:rPr>
              <a:t>о</a:t>
            </a:r>
            <a:r>
              <a:rPr dirty="0" sz="900" spc="-5">
                <a:latin typeface="Verdana"/>
                <a:cs typeface="Verdana"/>
              </a:rPr>
              <a:t>пла</a:t>
            </a:r>
            <a:r>
              <a:rPr dirty="0" sz="900" spc="-10">
                <a:latin typeface="Verdana"/>
                <a:cs typeface="Verdana"/>
              </a:rPr>
              <a:t>т</a:t>
            </a:r>
            <a:r>
              <a:rPr dirty="0" sz="900" spc="-5">
                <a:latin typeface="Verdana"/>
                <a:cs typeface="Verdana"/>
              </a:rPr>
              <a:t>е</a:t>
            </a:r>
            <a:r>
              <a:rPr dirty="0" sz="900">
                <a:latin typeface="Verdana"/>
                <a:cs typeface="Verdana"/>
              </a:rPr>
              <a:t>	</a:t>
            </a:r>
            <a:r>
              <a:rPr dirty="0" sz="900" spc="-10">
                <a:latin typeface="Verdana"/>
                <a:cs typeface="Verdana"/>
              </a:rPr>
              <a:t>ус</a:t>
            </a:r>
            <a:r>
              <a:rPr dirty="0" sz="900">
                <a:latin typeface="Verdana"/>
                <a:cs typeface="Verdana"/>
              </a:rPr>
              <a:t>л</a:t>
            </a:r>
            <a:r>
              <a:rPr dirty="0" sz="900" spc="-10">
                <a:latin typeface="Verdana"/>
                <a:cs typeface="Verdana"/>
              </a:rPr>
              <a:t>уг</a:t>
            </a:r>
            <a:r>
              <a:rPr dirty="0" sz="900" spc="-5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476" y="4659871"/>
            <a:ext cx="6021705" cy="4726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226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96. Пример оплаты по банковской </a:t>
            </a:r>
            <a:r>
              <a:rPr dirty="0" sz="900" spc="-10" b="1">
                <a:latin typeface="Verdana"/>
                <a:cs typeface="Verdana"/>
              </a:rPr>
              <a:t>карте</a:t>
            </a:r>
            <a:r>
              <a:rPr dirty="0" sz="900" spc="3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(2).</a:t>
            </a:r>
            <a:endParaRPr sz="900">
              <a:latin typeface="Verdana"/>
              <a:cs typeface="Verdana"/>
            </a:endParaRPr>
          </a:p>
          <a:p>
            <a:pPr marL="522605" marR="7620" indent="-228600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6.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того, чтобы продолжить работу и вернуться на страницу сервиса «Антиплагиат»,  нажмите «Перейти на </a:t>
            </a:r>
            <a:r>
              <a:rPr dirty="0" sz="900">
                <a:latin typeface="Verdana"/>
                <a:cs typeface="Verdana"/>
              </a:rPr>
              <a:t>сайт </a:t>
            </a:r>
            <a:r>
              <a:rPr dirty="0" sz="900" spc="-5">
                <a:latin typeface="Verdana"/>
                <a:cs typeface="Verdana"/>
              </a:rPr>
              <a:t>магазина» и </a:t>
            </a:r>
            <a:r>
              <a:rPr dirty="0" sz="900">
                <a:latin typeface="Verdana"/>
                <a:cs typeface="Verdana"/>
              </a:rPr>
              <a:t>вы снова </a:t>
            </a:r>
            <a:r>
              <a:rPr dirty="0" sz="900" spc="-5">
                <a:latin typeface="Verdana"/>
                <a:cs typeface="Verdana"/>
              </a:rPr>
              <a:t>окажетесь в </a:t>
            </a:r>
            <a:r>
              <a:rPr dirty="0" sz="900">
                <a:latin typeface="Verdana"/>
                <a:cs typeface="Verdana"/>
              </a:rPr>
              <a:t>вашем личном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5405" marR="5080">
              <a:lnSpc>
                <a:spcPct val="101099"/>
              </a:lnSpc>
            </a:pPr>
            <a:r>
              <a:rPr dirty="0" sz="900" spc="-5">
                <a:latin typeface="Verdana"/>
                <a:cs typeface="Verdana"/>
              </a:rPr>
              <a:t>Если </a:t>
            </a:r>
            <a:r>
              <a:rPr dirty="0" sz="900">
                <a:latin typeface="Verdana"/>
                <a:cs typeface="Verdana"/>
              </a:rPr>
              <a:t>данной </a:t>
            </a:r>
            <a:r>
              <a:rPr dirty="0" sz="900" spc="-5">
                <a:latin typeface="Verdana"/>
                <a:cs typeface="Verdana"/>
              </a:rPr>
              <a:t>инструкции </a:t>
            </a:r>
            <a:r>
              <a:rPr dirty="0" sz="900">
                <a:latin typeface="Verdana"/>
                <a:cs typeface="Verdana"/>
              </a:rPr>
              <a:t>для вас </a:t>
            </a:r>
            <a:r>
              <a:rPr dirty="0" sz="900" spc="-5">
                <a:latin typeface="Verdana"/>
                <a:cs typeface="Verdana"/>
              </a:rPr>
              <a:t>недостаточно, или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хотите ознакомиться с другими способами  </a:t>
            </a:r>
            <a:r>
              <a:rPr dirty="0" sz="900">
                <a:latin typeface="Verdana"/>
                <a:cs typeface="Verdana"/>
              </a:rPr>
              <a:t>оплаты, </a:t>
            </a:r>
            <a:r>
              <a:rPr dirty="0" sz="900" spc="-5">
                <a:latin typeface="Verdana"/>
                <a:cs typeface="Verdana"/>
              </a:rPr>
              <a:t>возможно </a:t>
            </a:r>
            <a:r>
              <a:rPr dirty="0" sz="900">
                <a:latin typeface="Verdana"/>
                <a:cs typeface="Verdana"/>
              </a:rPr>
              <a:t>вам </a:t>
            </a:r>
            <a:r>
              <a:rPr dirty="0" sz="900" spc="-5">
                <a:latin typeface="Verdana"/>
                <a:cs typeface="Verdana"/>
              </a:rPr>
              <a:t>помогут </a:t>
            </a:r>
            <a:r>
              <a:rPr dirty="0" sz="900">
                <a:latin typeface="Verdana"/>
                <a:cs typeface="Verdana"/>
              </a:rPr>
              <a:t>небольшие </a:t>
            </a:r>
            <a:r>
              <a:rPr dirty="0" sz="900" spc="-5">
                <a:latin typeface="Verdana"/>
                <a:cs typeface="Verdana"/>
              </a:rPr>
              <a:t>видео </a:t>
            </a:r>
            <a:r>
              <a:rPr dirty="0" sz="900" spc="-1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сервиса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Яндекс.Касса.</a:t>
            </a:r>
            <a:endParaRPr sz="900">
              <a:latin typeface="Verdana"/>
              <a:cs typeface="Verdana"/>
            </a:endParaRPr>
          </a:p>
          <a:p>
            <a:pPr marL="522605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Яндекс.Деньги</a:t>
            </a:r>
            <a:r>
              <a:rPr dirty="0" sz="900" spc="-1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w.youtube.com/watch?v=vG74aHHpJMY</a:t>
            </a:r>
            <a:endParaRPr sz="900">
              <a:latin typeface="Verdana"/>
              <a:cs typeface="Verdana"/>
            </a:endParaRPr>
          </a:p>
          <a:p>
            <a:pPr marL="523240" marR="2585085" indent="-228600">
              <a:lnSpc>
                <a:spcPts val="1320"/>
              </a:lnSpc>
              <a:spcBef>
                <a:spcPts val="70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Банковские карты (Visa, Maestro, MasterCard)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w.youtube.com/watch?v=EfFJSCF2W1c</a:t>
            </a:r>
            <a:endParaRPr sz="900">
              <a:latin typeface="Verdana"/>
              <a:cs typeface="Verdana"/>
            </a:endParaRPr>
          </a:p>
          <a:p>
            <a:pPr marL="523240" indent="-2286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WebMoney (WMR)</a:t>
            </a:r>
            <a:r>
              <a:rPr dirty="0" sz="90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https://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4"/>
              </a:rPr>
              <a:t>www.youtube.com/watch?v=QQHzV3uRtQ0</a:t>
            </a:r>
            <a:endParaRPr sz="900">
              <a:latin typeface="Verdana"/>
              <a:cs typeface="Verdana"/>
            </a:endParaRPr>
          </a:p>
          <a:p>
            <a:pPr marL="52324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Альфа-клик</a:t>
            </a:r>
            <a:r>
              <a:rPr dirty="0" sz="900" spc="-15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w.youtube.com/watch?v=FPQutQx7Mx0</a:t>
            </a:r>
            <a:endParaRPr sz="900">
              <a:latin typeface="Verdana"/>
              <a:cs typeface="Verdana"/>
            </a:endParaRPr>
          </a:p>
          <a:p>
            <a:pPr marL="523240" marR="2588260" indent="-228600">
              <a:lnSpc>
                <a:spcPct val="121100"/>
              </a:lnSpc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Интернет-банк Промсвязьбанка PSB-Retail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w.youtube.com/watch?v=nwyIjEHGMtc</a:t>
            </a:r>
            <a:endParaRPr sz="900">
              <a:latin typeface="Verdana"/>
              <a:cs typeface="Verdana"/>
            </a:endParaRPr>
          </a:p>
          <a:p>
            <a:pPr marL="52324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Наличными в терминале</a:t>
            </a:r>
            <a:r>
              <a:rPr dirty="0" sz="900" spc="1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7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7"/>
              </a:rPr>
              <a:t>w.youtube.com/watch?v=sg1s_0b8jwE</a:t>
            </a:r>
            <a:endParaRPr sz="900">
              <a:latin typeface="Verdana"/>
              <a:cs typeface="Verdana"/>
            </a:endParaRPr>
          </a:p>
          <a:p>
            <a:pPr marL="523240" marR="1993900" indent="-228600">
              <a:lnSpc>
                <a:spcPct val="121100"/>
              </a:lnSpc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По карте Сбербанка (по </a:t>
            </a:r>
            <a:r>
              <a:rPr dirty="0" sz="900">
                <a:latin typeface="Verdana"/>
                <a:cs typeface="Verdana"/>
              </a:rPr>
              <a:t>sms или </a:t>
            </a:r>
            <a:r>
              <a:rPr dirty="0" sz="900" spc="-5">
                <a:latin typeface="Verdana"/>
                <a:cs typeface="Verdana"/>
              </a:rPr>
              <a:t>через Сбербанк.Онлайн)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https:/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8"/>
              </a:rPr>
              <a:t>/w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8"/>
              </a:rPr>
              <a:t>w.youtube.com/watch?v=5JpaF6bDw4I</a:t>
            </a:r>
            <a:endParaRPr sz="900">
              <a:latin typeface="Verdana"/>
              <a:cs typeface="Verdana"/>
            </a:endParaRPr>
          </a:p>
          <a:p>
            <a:pPr marL="52324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22605" algn="l"/>
                <a:tab pos="523240" algn="l"/>
              </a:tabLst>
            </a:pPr>
            <a:r>
              <a:rPr dirty="0" sz="900" spc="-5">
                <a:latin typeface="Verdana"/>
                <a:cs typeface="Verdana"/>
              </a:rPr>
              <a:t>MasterPass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just" marL="66040" marR="5715" indent="226695">
              <a:lnSpc>
                <a:spcPct val="121500"/>
              </a:lnSpc>
            </a:pPr>
            <a:r>
              <a:rPr dirty="0" sz="900" spc="-5" i="1">
                <a:latin typeface="Verdana"/>
                <a:cs typeface="Verdana"/>
              </a:rPr>
              <a:t>Обращаем </a:t>
            </a:r>
            <a:r>
              <a:rPr dirty="0" sz="900" i="1">
                <a:latin typeface="Verdana"/>
                <a:cs typeface="Verdana"/>
              </a:rPr>
              <a:t>ваше </a:t>
            </a:r>
            <a:r>
              <a:rPr dirty="0" sz="900" spc="-5" i="1">
                <a:latin typeface="Verdana"/>
                <a:cs typeface="Verdana"/>
              </a:rPr>
              <a:t>внимание, что </a:t>
            </a:r>
            <a:r>
              <a:rPr dirty="0" sz="900" i="1">
                <a:latin typeface="Verdana"/>
                <a:cs typeface="Verdana"/>
              </a:rPr>
              <a:t>после </a:t>
            </a:r>
            <a:r>
              <a:rPr dirty="0" sz="900" spc="-5" i="1">
                <a:latin typeface="Verdana"/>
                <a:cs typeface="Verdana"/>
              </a:rPr>
              <a:t>подтверждения платежа </a:t>
            </a:r>
            <a:r>
              <a:rPr dirty="0" sz="900" i="1">
                <a:latin typeface="Verdana"/>
                <a:cs typeface="Verdana"/>
              </a:rPr>
              <a:t>оплату </a:t>
            </a:r>
            <a:r>
              <a:rPr dirty="0" sz="900" spc="-5" i="1">
                <a:latin typeface="Verdana"/>
                <a:cs typeface="Verdana"/>
              </a:rPr>
              <a:t>необходимо совершить в  </a:t>
            </a:r>
            <a:r>
              <a:rPr dirty="0" sz="900" spc="-5" i="1">
                <a:latin typeface="Verdana"/>
                <a:cs typeface="Verdana"/>
              </a:rPr>
              <a:t>течении 24 часов, в противном случае заявка на оплату аннулируется. Также обратите внимание  на то, что при пополнении счета </a:t>
            </a:r>
            <a:r>
              <a:rPr dirty="0" sz="900" i="1">
                <a:latin typeface="Verdana"/>
                <a:cs typeface="Verdana"/>
              </a:rPr>
              <a:t>происходит </a:t>
            </a:r>
            <a:r>
              <a:rPr dirty="0" sz="900" spc="-5" i="1">
                <a:latin typeface="Verdana"/>
                <a:cs typeface="Verdana"/>
              </a:rPr>
              <a:t>покупка </a:t>
            </a:r>
            <a:r>
              <a:rPr dirty="0" sz="900" i="1">
                <a:latin typeface="Verdana"/>
                <a:cs typeface="Verdana"/>
              </a:rPr>
              <a:t>баллов, </a:t>
            </a:r>
            <a:r>
              <a:rPr dirty="0" sz="900" spc="-5" i="1">
                <a:latin typeface="Verdana"/>
                <a:cs typeface="Verdana"/>
              </a:rPr>
              <a:t>при этом указывается стоимость 1  балла.</a:t>
            </a:r>
            <a:endParaRPr sz="900">
              <a:latin typeface="Verdana"/>
              <a:cs typeface="Verdana"/>
            </a:endParaRPr>
          </a:p>
          <a:p>
            <a:pPr algn="just" marL="66040" marR="6350" indent="226695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Посмотреть все операции с </a:t>
            </a:r>
            <a:r>
              <a:rPr dirty="0" sz="900">
                <a:latin typeface="Verdana"/>
                <a:cs typeface="Verdana"/>
              </a:rPr>
              <a:t>вашим личным </a:t>
            </a:r>
            <a:r>
              <a:rPr dirty="0" sz="900" spc="-5">
                <a:latin typeface="Verdana"/>
                <a:cs typeface="Verdana"/>
              </a:rPr>
              <a:t>счетом (пополнения/списания), а также статус  завершения платежей Вы можете на странице «Баланс» (7.4 Страница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«Баланс»).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7.4. </a:t>
            </a:r>
            <a:r>
              <a:rPr dirty="0" sz="1200" spc="-5" b="1">
                <a:latin typeface="Arial"/>
                <a:cs typeface="Arial"/>
              </a:rPr>
              <a:t>Страница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«Баланс»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На странице «Баланс» Вы сможете посмотреть историю совершенных операций с вашим  </a:t>
            </a:r>
            <a:r>
              <a:rPr dirty="0" sz="900">
                <a:latin typeface="Verdana"/>
                <a:cs typeface="Verdana"/>
              </a:rPr>
              <a:t>личным </a:t>
            </a:r>
            <a:r>
              <a:rPr dirty="0" sz="900" spc="-5">
                <a:latin typeface="Verdana"/>
                <a:cs typeface="Verdana"/>
              </a:rPr>
              <a:t>счетом в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7716" y="958606"/>
            <a:ext cx="5345736" cy="34644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8365" cy="96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226695">
              <a:lnSpc>
                <a:spcPct val="121500"/>
              </a:lnSpc>
              <a:spcBef>
                <a:spcPts val="5"/>
              </a:spcBef>
            </a:pPr>
            <a:r>
              <a:rPr dirty="0" sz="900">
                <a:latin typeface="Verdana"/>
                <a:cs typeface="Verdana"/>
              </a:rPr>
              <a:t>Для перехода </a:t>
            </a:r>
            <a:r>
              <a:rPr dirty="0" sz="900" spc="-5">
                <a:latin typeface="Verdana"/>
                <a:cs typeface="Verdana"/>
              </a:rPr>
              <a:t>на страницу «Баланс» нажмите на иконку «Портрет», а </a:t>
            </a:r>
            <a:r>
              <a:rPr dirty="0" sz="900">
                <a:latin typeface="Verdana"/>
                <a:cs typeface="Verdana"/>
              </a:rPr>
              <a:t>затем </a:t>
            </a:r>
            <a:r>
              <a:rPr dirty="0" sz="900" spc="-5">
                <a:latin typeface="Verdana"/>
                <a:cs typeface="Verdana"/>
              </a:rPr>
              <a:t>выберите пункт  меню «Баланс». После </a:t>
            </a:r>
            <a:r>
              <a:rPr dirty="0" sz="900">
                <a:latin typeface="Verdana"/>
                <a:cs typeface="Verdana"/>
              </a:rPr>
              <a:t>перехода </a:t>
            </a:r>
            <a:r>
              <a:rPr dirty="0" sz="900" spc="-5">
                <a:latin typeface="Verdana"/>
                <a:cs typeface="Verdana"/>
              </a:rPr>
              <a:t>на страницу перед </a:t>
            </a:r>
            <a:r>
              <a:rPr dirty="0" sz="900" spc="-10">
                <a:latin typeface="Verdana"/>
                <a:cs typeface="Verdana"/>
              </a:rPr>
              <a:t>Вами </a:t>
            </a:r>
            <a:r>
              <a:rPr dirty="0" sz="900" spc="-5">
                <a:latin typeface="Verdana"/>
                <a:cs typeface="Verdana"/>
              </a:rPr>
              <a:t>откроется страница со списком всех  операций покупки баллов и списания баллов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подписки на тарифы и подключения  дополнительных </a:t>
            </a:r>
            <a:r>
              <a:rPr dirty="0" sz="900">
                <a:latin typeface="Verdana"/>
                <a:cs typeface="Verdana"/>
              </a:rPr>
              <a:t>модулей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476" y="3724134"/>
            <a:ext cx="6022340" cy="5071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61417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97. Список операций на странице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«Баланс».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Операции отображаются в </a:t>
            </a:r>
            <a:r>
              <a:rPr dirty="0" sz="900">
                <a:latin typeface="Verdana"/>
                <a:cs typeface="Verdana"/>
              </a:rPr>
              <a:t>каждой отдельной </a:t>
            </a:r>
            <a:r>
              <a:rPr dirty="0" sz="900" spc="-5">
                <a:latin typeface="Verdana"/>
                <a:cs typeface="Verdana"/>
              </a:rPr>
              <a:t>строке, по </a:t>
            </a:r>
            <a:r>
              <a:rPr dirty="0" sz="900">
                <a:latin typeface="Verdana"/>
                <a:cs typeface="Verdana"/>
              </a:rPr>
              <a:t>каждой </a:t>
            </a:r>
            <a:r>
              <a:rPr dirty="0" sz="900" spc="-5">
                <a:latin typeface="Verdana"/>
                <a:cs typeface="Verdana"/>
              </a:rPr>
              <a:t>операции при этом  указывается: дата операции, </a:t>
            </a:r>
            <a:r>
              <a:rPr dirty="0" sz="900" spc="-10">
                <a:latin typeface="Verdana"/>
                <a:cs typeface="Verdana"/>
              </a:rPr>
              <a:t>ID </a:t>
            </a:r>
            <a:r>
              <a:rPr dirty="0" sz="900" spc="-5">
                <a:latin typeface="Verdana"/>
                <a:cs typeface="Verdana"/>
              </a:rPr>
              <a:t>операции, сумма, назначение операции и результат операции  (статус по завершению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платежа).</a:t>
            </a:r>
            <a:endParaRPr sz="900">
              <a:latin typeface="Verdana"/>
              <a:cs typeface="Verdana"/>
            </a:endParaRPr>
          </a:p>
          <a:p>
            <a:pPr algn="just" marL="65405" indent="22669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Чтобы узнать </a:t>
            </a:r>
            <a:r>
              <a:rPr dirty="0" sz="900">
                <a:latin typeface="Verdana"/>
                <a:cs typeface="Verdana"/>
              </a:rPr>
              <a:t>детально </a:t>
            </a:r>
            <a:r>
              <a:rPr dirty="0" sz="900" spc="-5">
                <a:latin typeface="Verdana"/>
                <a:cs typeface="Verdana"/>
              </a:rPr>
              <a:t>результат операции </a:t>
            </a:r>
            <a:r>
              <a:rPr dirty="0" sz="900">
                <a:latin typeface="Verdana"/>
                <a:cs typeface="Verdana"/>
              </a:rPr>
              <a:t>наведите </a:t>
            </a:r>
            <a:r>
              <a:rPr dirty="0" sz="900" spc="-5">
                <a:latin typeface="Verdana"/>
                <a:cs typeface="Verdana"/>
              </a:rPr>
              <a:t>курсор на иконку в столбце «Результат»,</a:t>
            </a:r>
            <a:endParaRPr sz="900">
              <a:latin typeface="Verdana"/>
              <a:cs typeface="Verdana"/>
            </a:endParaRPr>
          </a:p>
          <a:p>
            <a:pPr algn="just" marL="65405" marR="5080">
              <a:lnSpc>
                <a:spcPct val="121100"/>
              </a:lnSpc>
              <a:spcBef>
                <a:spcPts val="10"/>
              </a:spcBef>
            </a:pP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наведения отобразится примечание с расшифровкой. Информация о статусе платежа  особенно будет полезна при возникновении проблем при совершении операций оплаты </a:t>
            </a:r>
            <a:r>
              <a:rPr dirty="0" sz="900" spc="-10">
                <a:latin typeface="Verdana"/>
                <a:cs typeface="Verdana"/>
              </a:rPr>
              <a:t>(8.2  </a:t>
            </a:r>
            <a:r>
              <a:rPr dirty="0" sz="900" spc="-5">
                <a:latin typeface="Verdana"/>
                <a:cs typeface="Verdana"/>
              </a:rPr>
              <a:t>Возможные проблемы при совершении процедуры </a:t>
            </a:r>
            <a:r>
              <a:rPr dirty="0" sz="900">
                <a:latin typeface="Verdana"/>
                <a:cs typeface="Verdana"/>
              </a:rPr>
              <a:t>оплаты).</a:t>
            </a:r>
            <a:endParaRPr sz="900">
              <a:latin typeface="Verdana"/>
              <a:cs typeface="Verdana"/>
            </a:endParaRPr>
          </a:p>
          <a:p>
            <a:pPr algn="just" marL="66040" marR="5080" indent="226695">
              <a:lnSpc>
                <a:spcPct val="1215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Если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</a:t>
            </a:r>
            <a:r>
              <a:rPr dirty="0" sz="900">
                <a:latin typeface="Verdana"/>
                <a:cs typeface="Verdana"/>
              </a:rPr>
              <a:t>было </a:t>
            </a:r>
            <a:r>
              <a:rPr dirty="0" sz="900" spc="-5">
                <a:latin typeface="Verdana"/>
                <a:cs typeface="Verdana"/>
              </a:rPr>
              <a:t>совершено много операций, </a:t>
            </a:r>
            <a:r>
              <a:rPr dirty="0" sz="900">
                <a:latin typeface="Verdana"/>
                <a:cs typeface="Verdana"/>
              </a:rPr>
              <a:t>возможно, </a:t>
            </a:r>
            <a:r>
              <a:rPr dirty="0" sz="900" spc="-5">
                <a:latin typeface="Verdana"/>
                <a:cs typeface="Verdana"/>
              </a:rPr>
              <a:t>Вам </a:t>
            </a:r>
            <a:r>
              <a:rPr dirty="0" sz="900">
                <a:latin typeface="Verdana"/>
                <a:cs typeface="Verdana"/>
              </a:rPr>
              <a:t>будет </a:t>
            </a:r>
            <a:r>
              <a:rPr dirty="0" sz="900" spc="-5">
                <a:latin typeface="Verdana"/>
                <a:cs typeface="Verdana"/>
              </a:rPr>
              <a:t>удобно  воспользоваться фильтром операций. Значение полей соответствуют названиям в «шапке»  таблицы, над которыми </a:t>
            </a:r>
            <a:r>
              <a:rPr dirty="0" sz="900">
                <a:latin typeface="Verdana"/>
                <a:cs typeface="Verdana"/>
              </a:rPr>
              <a:t>они </a:t>
            </a:r>
            <a:r>
              <a:rPr dirty="0" sz="900" spc="-5">
                <a:latin typeface="Verdana"/>
                <a:cs typeface="Verdana"/>
              </a:rPr>
              <a:t>расположены, поэтому производить фильтрацию Вы сможете </a:t>
            </a:r>
            <a:r>
              <a:rPr dirty="0" sz="900" spc="-10">
                <a:latin typeface="Verdana"/>
                <a:cs typeface="Verdana"/>
              </a:rPr>
              <a:t>по  </a:t>
            </a:r>
            <a:r>
              <a:rPr dirty="0" sz="900" spc="-5">
                <a:latin typeface="Verdana"/>
                <a:cs typeface="Verdana"/>
              </a:rPr>
              <a:t>соответствующим полям: «дата с…», «дата </a:t>
            </a:r>
            <a:r>
              <a:rPr dirty="0" sz="900">
                <a:latin typeface="Verdana"/>
                <a:cs typeface="Verdana"/>
              </a:rPr>
              <a:t>по…», </a:t>
            </a:r>
            <a:r>
              <a:rPr dirty="0" sz="900" spc="-10">
                <a:latin typeface="Verdana"/>
                <a:cs typeface="Verdana"/>
              </a:rPr>
              <a:t>ID </a:t>
            </a:r>
            <a:r>
              <a:rPr dirty="0" sz="900" spc="-5">
                <a:latin typeface="Verdana"/>
                <a:cs typeface="Verdana"/>
              </a:rPr>
              <a:t>операции, сумма и результат.</a:t>
            </a:r>
            <a:r>
              <a:rPr dirty="0" sz="900" spc="2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Введите</a:t>
            </a:r>
            <a:endParaRPr sz="900">
              <a:latin typeface="Verdana"/>
              <a:cs typeface="Verdana"/>
            </a:endParaRPr>
          </a:p>
          <a:p>
            <a:pPr algn="just" marL="66040" marR="5715">
              <a:lnSpc>
                <a:spcPct val="122200"/>
              </a:lnSpc>
              <a:spcBef>
                <a:spcPts val="730"/>
              </a:spcBef>
            </a:pPr>
            <a:r>
              <a:rPr dirty="0" sz="900" spc="-5">
                <a:latin typeface="Verdana"/>
                <a:cs typeface="Verdana"/>
              </a:rPr>
              <a:t>значение в поле ввода, а затем нажмите кнопку поиска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. После этого в списке останутся только  те операции, </a:t>
            </a:r>
            <a:r>
              <a:rPr dirty="0" sz="900">
                <a:latin typeface="Verdana"/>
                <a:cs typeface="Verdana"/>
              </a:rPr>
              <a:t>которые </a:t>
            </a:r>
            <a:r>
              <a:rPr dirty="0" sz="900" spc="-5">
                <a:latin typeface="Verdana"/>
                <a:cs typeface="Verdana"/>
              </a:rPr>
              <a:t>удовлетворяют параметрам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 startAt="5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Страница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«Статистика»</a:t>
            </a:r>
            <a:endParaRPr sz="1200">
              <a:latin typeface="Arial"/>
              <a:cs typeface="Arial"/>
            </a:endParaRPr>
          </a:p>
          <a:p>
            <a:pPr algn="just" marL="65405" marR="5080" indent="226695">
              <a:lnSpc>
                <a:spcPct val="121700"/>
              </a:lnSpc>
              <a:spcBef>
                <a:spcPts val="415"/>
              </a:spcBef>
            </a:pPr>
            <a:r>
              <a:rPr dirty="0" sz="900" spc="-5">
                <a:latin typeface="Verdana"/>
                <a:cs typeface="Verdana"/>
              </a:rPr>
              <a:t>На странице «Статистика» Вы сможете посмотреть подробно информацию о приобретённых  услугах в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кабинете, а именно: какие услуги были приобретены, какое количество услуг  </a:t>
            </a:r>
            <a:r>
              <a:rPr dirty="0" sz="900">
                <a:latin typeface="Verdana"/>
                <a:cs typeface="Verdana"/>
              </a:rPr>
              <a:t>было </a:t>
            </a:r>
            <a:r>
              <a:rPr dirty="0" sz="900" spc="-5">
                <a:latin typeface="Verdana"/>
                <a:cs typeface="Verdana"/>
              </a:rPr>
              <a:t>израсходовано, </a:t>
            </a:r>
            <a:r>
              <a:rPr dirty="0" sz="900">
                <a:latin typeface="Verdana"/>
                <a:cs typeface="Verdana"/>
              </a:rPr>
              <a:t>каков </a:t>
            </a:r>
            <a:r>
              <a:rPr dirty="0" sz="900" spc="-5">
                <a:latin typeface="Verdana"/>
                <a:cs typeface="Verdana"/>
              </a:rPr>
              <a:t>остаток текущих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услуг.</a:t>
            </a:r>
            <a:endParaRPr sz="900">
              <a:latin typeface="Verdana"/>
              <a:cs typeface="Verdana"/>
            </a:endParaRPr>
          </a:p>
          <a:p>
            <a:pPr algn="just" marL="65405" marR="5080" indent="226695">
              <a:lnSpc>
                <a:spcPts val="1320"/>
              </a:lnSpc>
              <a:spcBef>
                <a:spcPts val="70"/>
              </a:spcBef>
            </a:pPr>
            <a:r>
              <a:rPr dirty="0" sz="900" spc="-5">
                <a:latin typeface="Verdana"/>
                <a:cs typeface="Verdana"/>
              </a:rPr>
              <a:t>Чтобы перейти на страницу статистики </a:t>
            </a:r>
            <a:r>
              <a:rPr dirty="0" sz="900">
                <a:latin typeface="Verdana"/>
                <a:cs typeface="Verdana"/>
              </a:rPr>
              <a:t>подключений </a:t>
            </a:r>
            <a:r>
              <a:rPr dirty="0" sz="900" spc="-5">
                <a:latin typeface="Verdana"/>
                <a:cs typeface="Verdana"/>
              </a:rPr>
              <a:t>нажмите на иконку «Портрет» в </a:t>
            </a:r>
            <a:r>
              <a:rPr dirty="0" sz="900">
                <a:latin typeface="Verdana"/>
                <a:cs typeface="Verdana"/>
              </a:rPr>
              <a:t>правом  </a:t>
            </a:r>
            <a:r>
              <a:rPr dirty="0" sz="900" spc="-5">
                <a:latin typeface="Verdana"/>
                <a:cs typeface="Verdana"/>
              </a:rPr>
              <a:t>верхнем углу и выберите пункт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«Статистика».</a:t>
            </a:r>
            <a:endParaRPr sz="9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145"/>
              </a:spcBef>
            </a:pPr>
            <a:r>
              <a:rPr dirty="0" sz="900" spc="-5">
                <a:latin typeface="Verdana"/>
                <a:cs typeface="Verdana"/>
              </a:rPr>
              <a:t>Откроется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страница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панелью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«Статистика»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(рис.</a:t>
            </a:r>
            <a:r>
              <a:rPr dirty="0" sz="900" spc="-5">
                <a:latin typeface="Verdana"/>
                <a:cs typeface="Verdana"/>
              </a:rPr>
              <a:t> 98).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верхней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части</a:t>
            </a:r>
            <a:r>
              <a:rPr dirty="0" sz="900" spc="1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панели</a:t>
            </a:r>
            <a:r>
              <a:rPr dirty="0" sz="900" spc="1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отобразится</a:t>
            </a:r>
            <a:endParaRPr sz="9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краткая  информация  о  действующих  на 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момент  услугах,  ниже  располагается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таблица</a:t>
            </a:r>
            <a:endParaRPr sz="900">
              <a:latin typeface="Verdana"/>
              <a:cs typeface="Verdana"/>
            </a:endParaRPr>
          </a:p>
          <a:p>
            <a:pPr marL="65405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«Текущая информация» с </a:t>
            </a:r>
            <a:r>
              <a:rPr dirty="0" sz="900">
                <a:latin typeface="Verdana"/>
                <a:cs typeface="Verdana"/>
              </a:rPr>
              <a:t>более </a:t>
            </a:r>
            <a:r>
              <a:rPr dirty="0" sz="900" spc="-5">
                <a:latin typeface="Verdana"/>
                <a:cs typeface="Verdana"/>
              </a:rPr>
              <a:t>детальной информацией о приобретенных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услугах: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сколько подписок было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приобретено;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сколько из них находятся в</a:t>
            </a:r>
            <a:r>
              <a:rPr dirty="0" sz="900" spc="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действии;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сколько времени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будет </a:t>
            </a:r>
            <a:r>
              <a:rPr dirty="0" sz="900">
                <a:latin typeface="Verdana"/>
                <a:cs typeface="Verdana"/>
              </a:rPr>
              <a:t>действовать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тариф;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когда планируется его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отключение;</a:t>
            </a:r>
            <a:endParaRPr sz="900">
              <a:latin typeface="Verdana"/>
              <a:cs typeface="Verdana"/>
            </a:endParaRPr>
          </a:p>
          <a:p>
            <a:pPr lvl="2"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остаток вскрытий </a:t>
            </a:r>
            <a:r>
              <a:rPr dirty="0" sz="900">
                <a:latin typeface="Verdana"/>
                <a:cs typeface="Verdana"/>
              </a:rPr>
              <a:t>полных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отчетов.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8803" y="1478290"/>
            <a:ext cx="5942076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5756" y="1475211"/>
            <a:ext cx="5948680" cy="2139950"/>
          </a:xfrm>
          <a:custGeom>
            <a:avLst/>
            <a:gdLst/>
            <a:ahLst/>
            <a:cxnLst/>
            <a:rect l="l" t="t" r="r" b="b"/>
            <a:pathLst>
              <a:path w="5948680" h="2139950">
                <a:moveTo>
                  <a:pt x="5948172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139696"/>
                </a:lnTo>
                <a:lnTo>
                  <a:pt x="5948172" y="2139696"/>
                </a:lnTo>
                <a:lnTo>
                  <a:pt x="5948172" y="2138172"/>
                </a:lnTo>
                <a:lnTo>
                  <a:pt x="3048" y="2138172"/>
                </a:lnTo>
                <a:lnTo>
                  <a:pt x="1524" y="2136648"/>
                </a:lnTo>
                <a:lnTo>
                  <a:pt x="3048" y="2136648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5948172" y="1524"/>
                </a:lnTo>
                <a:lnTo>
                  <a:pt x="5948172" y="0"/>
                </a:lnTo>
                <a:close/>
              </a:path>
              <a:path w="5948680" h="2139950">
                <a:moveTo>
                  <a:pt x="3048" y="2136648"/>
                </a:moveTo>
                <a:lnTo>
                  <a:pt x="1524" y="2136648"/>
                </a:lnTo>
                <a:lnTo>
                  <a:pt x="3048" y="2138172"/>
                </a:lnTo>
                <a:lnTo>
                  <a:pt x="3048" y="2136648"/>
                </a:lnTo>
                <a:close/>
              </a:path>
              <a:path w="5948680" h="2139950">
                <a:moveTo>
                  <a:pt x="5945124" y="2136648"/>
                </a:moveTo>
                <a:lnTo>
                  <a:pt x="3048" y="2136648"/>
                </a:lnTo>
                <a:lnTo>
                  <a:pt x="3048" y="2138172"/>
                </a:lnTo>
                <a:lnTo>
                  <a:pt x="5945124" y="2138172"/>
                </a:lnTo>
                <a:lnTo>
                  <a:pt x="5945124" y="2136648"/>
                </a:lnTo>
                <a:close/>
              </a:path>
              <a:path w="5948680" h="2139950">
                <a:moveTo>
                  <a:pt x="5945124" y="1524"/>
                </a:moveTo>
                <a:lnTo>
                  <a:pt x="5945124" y="2138172"/>
                </a:lnTo>
                <a:lnTo>
                  <a:pt x="5946648" y="2136648"/>
                </a:lnTo>
                <a:lnTo>
                  <a:pt x="5948172" y="2136648"/>
                </a:lnTo>
                <a:lnTo>
                  <a:pt x="5948172" y="3048"/>
                </a:lnTo>
                <a:lnTo>
                  <a:pt x="5946648" y="3048"/>
                </a:lnTo>
                <a:lnTo>
                  <a:pt x="5945124" y="1524"/>
                </a:lnTo>
                <a:close/>
              </a:path>
              <a:path w="5948680" h="2139950">
                <a:moveTo>
                  <a:pt x="5948172" y="2136648"/>
                </a:moveTo>
                <a:lnTo>
                  <a:pt x="5946648" y="2136648"/>
                </a:lnTo>
                <a:lnTo>
                  <a:pt x="5945124" y="2138172"/>
                </a:lnTo>
                <a:lnTo>
                  <a:pt x="5948172" y="2138172"/>
                </a:lnTo>
                <a:lnTo>
                  <a:pt x="5948172" y="2136648"/>
                </a:lnTo>
                <a:close/>
              </a:path>
              <a:path w="5948680" h="213995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5948680" h="2139950">
                <a:moveTo>
                  <a:pt x="594512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5945124" y="3048"/>
                </a:lnTo>
                <a:lnTo>
                  <a:pt x="5945124" y="1524"/>
                </a:lnTo>
                <a:close/>
              </a:path>
              <a:path w="5948680" h="2139950">
                <a:moveTo>
                  <a:pt x="5948172" y="1524"/>
                </a:moveTo>
                <a:lnTo>
                  <a:pt x="5945124" y="1524"/>
                </a:lnTo>
                <a:lnTo>
                  <a:pt x="5946648" y="3048"/>
                </a:lnTo>
                <a:lnTo>
                  <a:pt x="5948172" y="3048"/>
                </a:lnTo>
                <a:lnTo>
                  <a:pt x="594817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6071" y="5811022"/>
            <a:ext cx="289560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42404" y="5190223"/>
            <a:ext cx="6019165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90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98. Панель на странице</a:t>
            </a:r>
            <a:r>
              <a:rPr dirty="0" sz="900" spc="2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«Статистика».</a:t>
            </a:r>
            <a:endParaRPr sz="900">
              <a:latin typeface="Verdana"/>
              <a:cs typeface="Verdana"/>
            </a:endParaRPr>
          </a:p>
          <a:p>
            <a:pPr algn="just" marL="38100" marR="30480" indent="226695">
              <a:lnSpc>
                <a:spcPct val="1215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При </a:t>
            </a:r>
            <a:r>
              <a:rPr dirty="0" sz="900">
                <a:latin typeface="Verdana"/>
                <a:cs typeface="Verdana"/>
              </a:rPr>
              <a:t>подключении </a:t>
            </a:r>
            <a:r>
              <a:rPr dirty="0" sz="900" spc="-5">
                <a:latin typeface="Verdana"/>
                <a:cs typeface="Verdana"/>
              </a:rPr>
              <a:t>одного тарифа несколько раз, например, 3 раза на </a:t>
            </a:r>
            <a:r>
              <a:rPr dirty="0" sz="900">
                <a:latin typeface="Verdana"/>
                <a:cs typeface="Verdana"/>
              </a:rPr>
              <a:t>один день, </a:t>
            </a:r>
            <a:r>
              <a:rPr dirty="0" sz="900" spc="-5">
                <a:latin typeface="Verdana"/>
                <a:cs typeface="Verdana"/>
              </a:rPr>
              <a:t>информацию  о сумме оставшихся услуг </a:t>
            </a:r>
            <a:r>
              <a:rPr dirty="0" sz="900">
                <a:latin typeface="Verdana"/>
                <a:cs typeface="Verdana"/>
              </a:rPr>
              <a:t>(полных </a:t>
            </a:r>
            <a:r>
              <a:rPr dirty="0" sz="900" spc="-5">
                <a:latin typeface="Verdana"/>
                <a:cs typeface="Verdana"/>
              </a:rPr>
              <a:t>отчетов, времени действия) Вы можете узнать </a:t>
            </a:r>
            <a:r>
              <a:rPr dirty="0" sz="900">
                <a:latin typeface="Verdana"/>
                <a:cs typeface="Verdana"/>
              </a:rPr>
              <a:t>именно </a:t>
            </a:r>
            <a:r>
              <a:rPr dirty="0" sz="900" spc="-5">
                <a:latin typeface="Verdana"/>
                <a:cs typeface="Verdana"/>
              </a:rPr>
              <a:t>здесь.  Таблица </a:t>
            </a:r>
            <a:r>
              <a:rPr dirty="0" sz="900">
                <a:latin typeface="Verdana"/>
                <a:cs typeface="Verdana"/>
              </a:rPr>
              <a:t>позволит </a:t>
            </a:r>
            <a:r>
              <a:rPr dirty="0" sz="900" spc="-5">
                <a:latin typeface="Verdana"/>
                <a:cs typeface="Verdana"/>
              </a:rPr>
              <a:t>Вам быть осведомленным о приобретенных услугах на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момент </a:t>
            </a:r>
            <a:r>
              <a:rPr dirty="0" sz="900" spc="-10">
                <a:latin typeface="Verdana"/>
                <a:cs typeface="Verdana"/>
              </a:rPr>
              <a:t>не  </a:t>
            </a:r>
            <a:r>
              <a:rPr dirty="0" sz="900" spc="-5">
                <a:latin typeface="Verdana"/>
                <a:cs typeface="Verdana"/>
              </a:rPr>
              <a:t>зависимо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количества </a:t>
            </a:r>
            <a:r>
              <a:rPr dirty="0" sz="900">
                <a:latin typeface="Verdana"/>
                <a:cs typeface="Verdana"/>
              </a:rPr>
              <a:t>повторных </a:t>
            </a:r>
            <a:r>
              <a:rPr dirty="0" sz="900" spc="-5">
                <a:latin typeface="Verdana"/>
                <a:cs typeface="Verdana"/>
              </a:rPr>
              <a:t>подключений и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продлений.</a:t>
            </a:r>
            <a:endParaRPr sz="900">
              <a:latin typeface="Verdana"/>
              <a:cs typeface="Verdana"/>
            </a:endParaRPr>
          </a:p>
          <a:p>
            <a:pPr algn="just" marL="38100" marR="304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Чтобы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подробнее рассмотреть приобретённые услуги и получить </a:t>
            </a:r>
            <a:r>
              <a:rPr dirty="0" sz="900">
                <a:latin typeface="Verdana"/>
                <a:cs typeface="Verdana"/>
              </a:rPr>
              <a:t>информацию </a:t>
            </a:r>
            <a:r>
              <a:rPr dirty="0" sz="900" spc="-5">
                <a:latin typeface="Verdana"/>
                <a:cs typeface="Verdana"/>
              </a:rPr>
              <a:t>о времени  и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порядке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вступления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тарифов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действие,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также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информацию</a:t>
            </a:r>
            <a:r>
              <a:rPr dirty="0" sz="900" spc="24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об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истекших</a:t>
            </a:r>
            <a:r>
              <a:rPr dirty="0" sz="900" spc="24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подключениях</a:t>
            </a:r>
            <a:endParaRPr sz="900">
              <a:latin typeface="Verdana"/>
              <a:cs typeface="Verdana"/>
            </a:endParaRPr>
          </a:p>
          <a:p>
            <a:pPr algn="just" marL="38100" marR="31115">
              <a:lnSpc>
                <a:spcPct val="121700"/>
              </a:lnSpc>
              <a:spcBef>
                <a:spcPts val="5"/>
              </a:spcBef>
            </a:pPr>
            <a:r>
              <a:rPr dirty="0" sz="900" spc="-5">
                <a:latin typeface="Verdana"/>
                <a:cs typeface="Verdana"/>
              </a:rPr>
              <a:t>нажмите на </a:t>
            </a:r>
            <a:r>
              <a:rPr dirty="0" sz="900">
                <a:latin typeface="Verdana"/>
                <a:cs typeface="Verdana"/>
              </a:rPr>
              <a:t>вкладку «Сводная </a:t>
            </a:r>
            <a:r>
              <a:rPr dirty="0" sz="900" spc="-5">
                <a:latin typeface="Verdana"/>
                <a:cs typeface="Verdana"/>
              </a:rPr>
              <a:t>статистика» </a:t>
            </a:r>
            <a:r>
              <a:rPr dirty="0" sz="900">
                <a:latin typeface="Verdana"/>
                <a:cs typeface="Verdana"/>
              </a:rPr>
              <a:t>под </a:t>
            </a:r>
            <a:r>
              <a:rPr dirty="0" sz="900" spc="-5">
                <a:latin typeface="Verdana"/>
                <a:cs typeface="Verdana"/>
              </a:rPr>
              <a:t>таблицей,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нажатия ниже будет отображено</a:t>
            </a:r>
            <a:r>
              <a:rPr dirty="0" sz="900" spc="-1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2  таблицы: с подключенными тарифами в </a:t>
            </a:r>
            <a:r>
              <a:rPr dirty="0" sz="900" spc="-5" b="1" i="1">
                <a:latin typeface="Verdana"/>
                <a:cs typeface="Verdana"/>
              </a:rPr>
              <a:t>стеке</a:t>
            </a:r>
            <a:r>
              <a:rPr dirty="0" baseline="27777" sz="900" spc="-7" b="1" i="1">
                <a:latin typeface="Symbol"/>
                <a:cs typeface="Symbol"/>
              </a:rPr>
              <a:t></a:t>
            </a:r>
            <a:r>
              <a:rPr dirty="0" baseline="27777" sz="900" spc="-7" b="1" i="1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Verdana"/>
                <a:cs typeface="Verdana"/>
              </a:rPr>
              <a:t>и с подключенными модулями поиска в </a:t>
            </a:r>
            <a:r>
              <a:rPr dirty="0" sz="900" spc="-5" b="1" i="1">
                <a:latin typeface="Verdana"/>
                <a:cs typeface="Verdana"/>
              </a:rPr>
              <a:t>стеке</a:t>
            </a:r>
            <a:r>
              <a:rPr dirty="0" sz="900" spc="-5">
                <a:latin typeface="Symbol"/>
                <a:cs typeface="Symbol"/>
              </a:rPr>
              <a:t>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Verdana"/>
                <a:cs typeface="Verdana"/>
              </a:rPr>
              <a:t>вашего кабинета.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0516" y="9087603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7816" y="9132809"/>
            <a:ext cx="5923915" cy="4432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-635">
              <a:lnSpc>
                <a:spcPct val="102200"/>
              </a:lnSpc>
              <a:spcBef>
                <a:spcPts val="75"/>
              </a:spcBef>
              <a:buSzPct val="66666"/>
              <a:buFont typeface="Symbol"/>
              <a:buChar char=""/>
              <a:tabLst>
                <a:tab pos="90805" algn="l"/>
              </a:tabLst>
            </a:pPr>
            <a:r>
              <a:rPr dirty="0" sz="900" spc="-5">
                <a:latin typeface="Verdana"/>
                <a:cs typeface="Verdana"/>
              </a:rPr>
              <a:t>При </a:t>
            </a:r>
            <a:r>
              <a:rPr dirty="0" sz="900">
                <a:latin typeface="Verdana"/>
                <a:cs typeface="Verdana"/>
              </a:rPr>
              <a:t>подключении </a:t>
            </a:r>
            <a:r>
              <a:rPr dirty="0" sz="900" spc="-5">
                <a:latin typeface="Verdana"/>
                <a:cs typeface="Verdana"/>
              </a:rPr>
              <a:t>тарифов действует правило </a:t>
            </a:r>
            <a:r>
              <a:rPr dirty="0" sz="900" spc="-10">
                <a:latin typeface="Verdana"/>
                <a:cs typeface="Verdana"/>
              </a:rPr>
              <a:t>стека </a:t>
            </a:r>
            <a:r>
              <a:rPr dirty="0" sz="900" spc="-5">
                <a:latin typeface="Verdana"/>
                <a:cs typeface="Verdana"/>
              </a:rPr>
              <a:t>– это означает, что в </a:t>
            </a:r>
            <a:r>
              <a:rPr dirty="0" sz="900">
                <a:latin typeface="Verdana"/>
                <a:cs typeface="Verdana"/>
              </a:rPr>
              <a:t>действии </a:t>
            </a:r>
            <a:r>
              <a:rPr dirty="0" sz="900" spc="-5">
                <a:latin typeface="Verdana"/>
                <a:cs typeface="Verdana"/>
              </a:rPr>
              <a:t>оказывается  всегда только тот тариф, </a:t>
            </a:r>
            <a:r>
              <a:rPr dirty="0" sz="900">
                <a:latin typeface="Verdana"/>
                <a:cs typeface="Verdana"/>
              </a:rPr>
              <a:t>который </a:t>
            </a:r>
            <a:r>
              <a:rPr dirty="0" sz="900" spc="-5">
                <a:latin typeface="Verdana"/>
                <a:cs typeface="Verdana"/>
              </a:rPr>
              <a:t>был подключен последним. Самым последним всегда вступает  в действие бесплатный доступ к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сервису.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0516" y="792490"/>
            <a:ext cx="5943600" cy="429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07" y="3285222"/>
            <a:ext cx="5968365" cy="2406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84137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99. Таблицы подключений </a:t>
            </a:r>
            <a:r>
              <a:rPr dirty="0" sz="900" spc="-10" b="1">
                <a:latin typeface="Verdana"/>
                <a:cs typeface="Verdana"/>
              </a:rPr>
              <a:t>тарифов </a:t>
            </a:r>
            <a:r>
              <a:rPr dirty="0" sz="900" spc="-5" b="1">
                <a:latin typeface="Verdana"/>
                <a:cs typeface="Verdana"/>
              </a:rPr>
              <a:t>и модулей поиска в</a:t>
            </a:r>
            <a:r>
              <a:rPr dirty="0" sz="900" spc="9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  <a:p>
            <a:pPr algn="just" marL="12700" marR="5715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Чтобы посмотреть истекшие </a:t>
            </a:r>
            <a:r>
              <a:rPr dirty="0" sz="900">
                <a:latin typeface="Verdana"/>
                <a:cs typeface="Verdana"/>
              </a:rPr>
              <a:t>подключения </a:t>
            </a:r>
            <a:r>
              <a:rPr dirty="0" sz="900" spc="-5">
                <a:latin typeface="Verdana"/>
                <a:cs typeface="Verdana"/>
              </a:rPr>
              <a:t>достаточно поставить галочку </a:t>
            </a:r>
            <a:r>
              <a:rPr dirty="0" sz="900">
                <a:latin typeface="Verdana"/>
                <a:cs typeface="Verdana"/>
              </a:rPr>
              <a:t>рядом </a:t>
            </a:r>
            <a:r>
              <a:rPr dirty="0" sz="900" spc="-5">
                <a:latin typeface="Verdana"/>
                <a:cs typeface="Verdana"/>
              </a:rPr>
              <a:t>с надписью </a:t>
            </a:r>
            <a:r>
              <a:rPr dirty="0" sz="900" spc="-10">
                <a:latin typeface="Verdana"/>
                <a:cs typeface="Verdana"/>
              </a:rPr>
              <a:t>над  </a:t>
            </a:r>
            <a:r>
              <a:rPr dirty="0" sz="900" spc="-5">
                <a:latin typeface="Verdana"/>
                <a:cs typeface="Verdana"/>
              </a:rPr>
              <a:t>таблицей «Показать </a:t>
            </a:r>
            <a:r>
              <a:rPr dirty="0" sz="900">
                <a:latin typeface="Verdana"/>
                <a:cs typeface="Verdana"/>
              </a:rPr>
              <a:t>истекшие </a:t>
            </a:r>
            <a:r>
              <a:rPr dirty="0" sz="900" spc="-5">
                <a:latin typeface="Verdana"/>
                <a:cs typeface="Verdana"/>
              </a:rPr>
              <a:t>подключения», тогда в списке </a:t>
            </a:r>
            <a:r>
              <a:rPr dirty="0" sz="900">
                <a:latin typeface="Verdana"/>
                <a:cs typeface="Verdana"/>
              </a:rPr>
              <a:t>будут выведены </a:t>
            </a:r>
            <a:r>
              <a:rPr dirty="0" sz="900" spc="-5">
                <a:latin typeface="Verdana"/>
                <a:cs typeface="Verdana"/>
              </a:rPr>
              <a:t>истекшие  </a:t>
            </a:r>
            <a:r>
              <a:rPr dirty="0" sz="900">
                <a:latin typeface="Verdana"/>
                <a:cs typeface="Verdana"/>
              </a:rPr>
              <a:t>подключения.</a:t>
            </a:r>
            <a:endParaRPr sz="900">
              <a:latin typeface="Verdana"/>
              <a:cs typeface="Verdana"/>
            </a:endParaRPr>
          </a:p>
          <a:p>
            <a:pPr algn="just" marL="12700" marR="5715" indent="226695">
              <a:lnSpc>
                <a:spcPct val="1215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Обратите внимание на </a:t>
            </a:r>
            <a:r>
              <a:rPr dirty="0" sz="900">
                <a:latin typeface="Verdana"/>
                <a:cs typeface="Verdana"/>
              </a:rPr>
              <a:t>то, </a:t>
            </a:r>
            <a:r>
              <a:rPr dirty="0" sz="900" spc="-5">
                <a:latin typeface="Verdana"/>
                <a:cs typeface="Verdana"/>
              </a:rPr>
              <a:t>что строки в таблице разного цвета. Цвет </a:t>
            </a:r>
            <a:r>
              <a:rPr dirty="0" sz="900">
                <a:latin typeface="Verdana"/>
                <a:cs typeface="Verdana"/>
              </a:rPr>
              <a:t>показывает, </a:t>
            </a:r>
            <a:r>
              <a:rPr dirty="0" sz="900" spc="-5">
                <a:latin typeface="Verdana"/>
                <a:cs typeface="Verdana"/>
              </a:rPr>
              <a:t>какой на 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момент статус услуги, это в особенности поможет Вам быстро ориентироваться в  подключенных </a:t>
            </a:r>
            <a:r>
              <a:rPr dirty="0" sz="900">
                <a:latin typeface="Verdana"/>
                <a:cs typeface="Verdana"/>
              </a:rPr>
              <a:t>модулях </a:t>
            </a:r>
            <a:r>
              <a:rPr dirty="0" sz="900" spc="-5">
                <a:latin typeface="Verdana"/>
                <a:cs typeface="Verdana"/>
              </a:rPr>
              <a:t>поиска, в случае если </a:t>
            </a:r>
            <a:r>
              <a:rPr dirty="0" sz="900">
                <a:latin typeface="Verdana"/>
                <a:cs typeface="Verdana"/>
              </a:rPr>
              <a:t>Вы </a:t>
            </a:r>
            <a:r>
              <a:rPr dirty="0" sz="900" spc="-5">
                <a:latin typeface="Verdana"/>
                <a:cs typeface="Verdana"/>
              </a:rPr>
              <a:t>подключили сразу много </a:t>
            </a:r>
            <a:r>
              <a:rPr dirty="0" sz="900">
                <a:latin typeface="Verdana"/>
                <a:cs typeface="Verdana"/>
              </a:rPr>
              <a:t>модулей </a:t>
            </a:r>
            <a:r>
              <a:rPr dirty="0" sz="900" spc="-5">
                <a:latin typeface="Verdana"/>
                <a:cs typeface="Verdana"/>
              </a:rPr>
              <a:t>поиска. В 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предусмотрены следующие статусы приобретённой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услуги:</a:t>
            </a:r>
            <a:endParaRPr sz="900">
              <a:latin typeface="Verdana"/>
              <a:cs typeface="Verdana"/>
            </a:endParaRPr>
          </a:p>
          <a:p>
            <a:pPr marL="69659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dirty="0" sz="900" spc="-5">
                <a:latin typeface="Verdana"/>
                <a:cs typeface="Verdana"/>
              </a:rPr>
              <a:t>Зеленый – означает, что услуга в </a:t>
            </a:r>
            <a:r>
              <a:rPr dirty="0" sz="900">
                <a:latin typeface="Verdana"/>
                <a:cs typeface="Verdana"/>
              </a:rPr>
              <a:t>данный </a:t>
            </a:r>
            <a:r>
              <a:rPr dirty="0" sz="900" spc="-5">
                <a:latin typeface="Verdana"/>
                <a:cs typeface="Verdana"/>
              </a:rPr>
              <a:t>момент активна и является</a:t>
            </a:r>
            <a:r>
              <a:rPr dirty="0" sz="900" spc="5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текущей.</a:t>
            </a:r>
            <a:endParaRPr sz="900">
              <a:latin typeface="Verdana"/>
              <a:cs typeface="Verdana"/>
            </a:endParaRPr>
          </a:p>
          <a:p>
            <a:pPr marL="696595" marR="5080" indent="-228600">
              <a:lnSpc>
                <a:spcPct val="121100"/>
              </a:lnSpc>
              <a:spcBef>
                <a:spcPts val="1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dirty="0" sz="900" spc="-5">
                <a:latin typeface="Verdana"/>
                <a:cs typeface="Verdana"/>
              </a:rPr>
              <a:t>Синий – означает, что услуга заморожена т.к. одновременно в кабинете может  действовать только один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тариф.</a:t>
            </a:r>
            <a:endParaRPr sz="900">
              <a:latin typeface="Verdana"/>
              <a:cs typeface="Verdana"/>
            </a:endParaRPr>
          </a:p>
          <a:p>
            <a:pPr marL="696595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696595" algn="l"/>
                <a:tab pos="697230" algn="l"/>
              </a:tabLst>
            </a:pPr>
            <a:r>
              <a:rPr dirty="0" sz="900">
                <a:latin typeface="Verdana"/>
                <a:cs typeface="Verdana"/>
              </a:rPr>
              <a:t>Белый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означает,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услуга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выполнена,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ее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время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действия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истекло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или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выполнено</a:t>
            </a:r>
            <a:endParaRPr sz="900">
              <a:latin typeface="Verdana"/>
              <a:cs typeface="Verdana"/>
            </a:endParaRPr>
          </a:p>
          <a:p>
            <a:pPr marL="696595" marR="5080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максимальное количество операций по услуге (вскрытий отчетов по тарифу </a:t>
            </a:r>
            <a:r>
              <a:rPr dirty="0" sz="900">
                <a:latin typeface="Verdana"/>
                <a:cs typeface="Verdana"/>
              </a:rPr>
              <a:t>или  </a:t>
            </a:r>
            <a:r>
              <a:rPr dirty="0" sz="900" spc="-5">
                <a:latin typeface="Verdana"/>
                <a:cs typeface="Verdana"/>
              </a:rPr>
              <a:t>проверок по модулю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поиска).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804" y="7151613"/>
            <a:ext cx="596773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460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100. Таблица с истекшими подключениями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тарифов.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просмотра истории использованных услуг необходимо открыть </a:t>
            </a:r>
            <a:r>
              <a:rPr dirty="0" sz="900">
                <a:latin typeface="Verdana"/>
                <a:cs typeface="Verdana"/>
              </a:rPr>
              <a:t>вкладку </a:t>
            </a:r>
            <a:r>
              <a:rPr dirty="0" sz="900" spc="-5">
                <a:latin typeface="Verdana"/>
                <a:cs typeface="Verdana"/>
              </a:rPr>
              <a:t>«Использованные  услуги» (рис.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101).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8965" y="8983463"/>
            <a:ext cx="3101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101. Вкладка «Использованные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услуги».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8803" y="810778"/>
            <a:ext cx="5939028" cy="23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5756" y="807699"/>
            <a:ext cx="5945505" cy="2360930"/>
          </a:xfrm>
          <a:custGeom>
            <a:avLst/>
            <a:gdLst/>
            <a:ahLst/>
            <a:cxnLst/>
            <a:rect l="l" t="t" r="r" b="b"/>
            <a:pathLst>
              <a:path w="5945505" h="2360930">
                <a:moveTo>
                  <a:pt x="5945124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2360676"/>
                </a:lnTo>
                <a:lnTo>
                  <a:pt x="5945124" y="2360676"/>
                </a:lnTo>
                <a:lnTo>
                  <a:pt x="5945124" y="2359152"/>
                </a:lnTo>
                <a:lnTo>
                  <a:pt x="3048" y="2359152"/>
                </a:lnTo>
                <a:lnTo>
                  <a:pt x="1524" y="2357628"/>
                </a:lnTo>
                <a:lnTo>
                  <a:pt x="3048" y="2357628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5945124" y="1524"/>
                </a:lnTo>
                <a:lnTo>
                  <a:pt x="5945124" y="0"/>
                </a:lnTo>
                <a:close/>
              </a:path>
              <a:path w="5945505" h="2360930">
                <a:moveTo>
                  <a:pt x="3048" y="2357628"/>
                </a:moveTo>
                <a:lnTo>
                  <a:pt x="1524" y="2357628"/>
                </a:lnTo>
                <a:lnTo>
                  <a:pt x="3048" y="2359152"/>
                </a:lnTo>
                <a:lnTo>
                  <a:pt x="3048" y="2357628"/>
                </a:lnTo>
                <a:close/>
              </a:path>
              <a:path w="5945505" h="2360930">
                <a:moveTo>
                  <a:pt x="5942076" y="2357628"/>
                </a:moveTo>
                <a:lnTo>
                  <a:pt x="3048" y="2357628"/>
                </a:lnTo>
                <a:lnTo>
                  <a:pt x="3048" y="2359152"/>
                </a:lnTo>
                <a:lnTo>
                  <a:pt x="5942076" y="2359152"/>
                </a:lnTo>
                <a:lnTo>
                  <a:pt x="5942076" y="2357628"/>
                </a:lnTo>
                <a:close/>
              </a:path>
              <a:path w="5945505" h="2360930">
                <a:moveTo>
                  <a:pt x="5942076" y="1524"/>
                </a:moveTo>
                <a:lnTo>
                  <a:pt x="5942076" y="2359152"/>
                </a:lnTo>
                <a:lnTo>
                  <a:pt x="5943600" y="2357628"/>
                </a:lnTo>
                <a:lnTo>
                  <a:pt x="5945124" y="2357628"/>
                </a:lnTo>
                <a:lnTo>
                  <a:pt x="5945124" y="3048"/>
                </a:lnTo>
                <a:lnTo>
                  <a:pt x="5943600" y="3048"/>
                </a:lnTo>
                <a:lnTo>
                  <a:pt x="5942076" y="1524"/>
                </a:lnTo>
                <a:close/>
              </a:path>
              <a:path w="5945505" h="2360930">
                <a:moveTo>
                  <a:pt x="5945124" y="2357628"/>
                </a:moveTo>
                <a:lnTo>
                  <a:pt x="5943600" y="2357628"/>
                </a:lnTo>
                <a:lnTo>
                  <a:pt x="5942076" y="2359152"/>
                </a:lnTo>
                <a:lnTo>
                  <a:pt x="5945124" y="2359152"/>
                </a:lnTo>
                <a:lnTo>
                  <a:pt x="5945124" y="2357628"/>
                </a:lnTo>
                <a:close/>
              </a:path>
              <a:path w="5945505" h="236093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5945505" h="2360930">
                <a:moveTo>
                  <a:pt x="5942076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5942076" y="3048"/>
                </a:lnTo>
                <a:lnTo>
                  <a:pt x="5942076" y="1524"/>
                </a:lnTo>
                <a:close/>
              </a:path>
              <a:path w="5945505" h="2360930">
                <a:moveTo>
                  <a:pt x="5945124" y="1524"/>
                </a:moveTo>
                <a:lnTo>
                  <a:pt x="5942076" y="1524"/>
                </a:lnTo>
                <a:lnTo>
                  <a:pt x="5943600" y="3048"/>
                </a:lnTo>
                <a:lnTo>
                  <a:pt x="5945124" y="3048"/>
                </a:lnTo>
                <a:lnTo>
                  <a:pt x="59451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8803" y="5725678"/>
            <a:ext cx="5940552" cy="1309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5756" y="5722599"/>
            <a:ext cx="5946775" cy="1315720"/>
          </a:xfrm>
          <a:custGeom>
            <a:avLst/>
            <a:gdLst/>
            <a:ahLst/>
            <a:cxnLst/>
            <a:rect l="l" t="t" r="r" b="b"/>
            <a:pathLst>
              <a:path w="5946775" h="1315720">
                <a:moveTo>
                  <a:pt x="594664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315212"/>
                </a:lnTo>
                <a:lnTo>
                  <a:pt x="5946648" y="1315212"/>
                </a:lnTo>
                <a:lnTo>
                  <a:pt x="5946648" y="1313688"/>
                </a:lnTo>
                <a:lnTo>
                  <a:pt x="3048" y="1313688"/>
                </a:lnTo>
                <a:lnTo>
                  <a:pt x="1524" y="1312164"/>
                </a:lnTo>
                <a:lnTo>
                  <a:pt x="3048" y="1312164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5946648" y="1524"/>
                </a:lnTo>
                <a:lnTo>
                  <a:pt x="5946648" y="0"/>
                </a:lnTo>
                <a:close/>
              </a:path>
              <a:path w="5946775" h="1315720">
                <a:moveTo>
                  <a:pt x="3048" y="1312164"/>
                </a:moveTo>
                <a:lnTo>
                  <a:pt x="1524" y="1312164"/>
                </a:lnTo>
                <a:lnTo>
                  <a:pt x="3048" y="1313688"/>
                </a:lnTo>
                <a:lnTo>
                  <a:pt x="3048" y="1312164"/>
                </a:lnTo>
                <a:close/>
              </a:path>
              <a:path w="5946775" h="1315720">
                <a:moveTo>
                  <a:pt x="5943600" y="1312164"/>
                </a:moveTo>
                <a:lnTo>
                  <a:pt x="3048" y="1312164"/>
                </a:lnTo>
                <a:lnTo>
                  <a:pt x="3048" y="1313688"/>
                </a:lnTo>
                <a:lnTo>
                  <a:pt x="5943600" y="1313688"/>
                </a:lnTo>
                <a:lnTo>
                  <a:pt x="5943600" y="1312164"/>
                </a:lnTo>
                <a:close/>
              </a:path>
              <a:path w="5946775" h="1315720">
                <a:moveTo>
                  <a:pt x="5943600" y="1524"/>
                </a:moveTo>
                <a:lnTo>
                  <a:pt x="5943600" y="1313688"/>
                </a:lnTo>
                <a:lnTo>
                  <a:pt x="5945124" y="1312164"/>
                </a:lnTo>
                <a:lnTo>
                  <a:pt x="5946648" y="1312164"/>
                </a:lnTo>
                <a:lnTo>
                  <a:pt x="5946648" y="3048"/>
                </a:lnTo>
                <a:lnTo>
                  <a:pt x="5945124" y="3048"/>
                </a:lnTo>
                <a:lnTo>
                  <a:pt x="5943600" y="1524"/>
                </a:lnTo>
                <a:close/>
              </a:path>
              <a:path w="5946775" h="1315720">
                <a:moveTo>
                  <a:pt x="5946648" y="1312164"/>
                </a:moveTo>
                <a:lnTo>
                  <a:pt x="5945124" y="1312164"/>
                </a:lnTo>
                <a:lnTo>
                  <a:pt x="5943600" y="1313688"/>
                </a:lnTo>
                <a:lnTo>
                  <a:pt x="5946648" y="1313688"/>
                </a:lnTo>
                <a:lnTo>
                  <a:pt x="5946648" y="1312164"/>
                </a:lnTo>
                <a:close/>
              </a:path>
              <a:path w="5946775" h="1315720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5946775" h="1315720">
                <a:moveTo>
                  <a:pt x="5943600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5943600" y="3048"/>
                </a:lnTo>
                <a:lnTo>
                  <a:pt x="5943600" y="1524"/>
                </a:lnTo>
                <a:close/>
              </a:path>
              <a:path w="5946775" h="1315720">
                <a:moveTo>
                  <a:pt x="5946648" y="1524"/>
                </a:moveTo>
                <a:lnTo>
                  <a:pt x="5943600" y="1524"/>
                </a:lnTo>
                <a:lnTo>
                  <a:pt x="5945124" y="3048"/>
                </a:lnTo>
                <a:lnTo>
                  <a:pt x="5946648" y="3048"/>
                </a:lnTo>
                <a:lnTo>
                  <a:pt x="594664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07591" y="7756963"/>
            <a:ext cx="5937504" cy="1134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20" y="482578"/>
            <a:ext cx="5968365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  <a:tabLst>
                <a:tab pos="436626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30600"/>
              </a:lnSpc>
              <a:spcBef>
                <a:spcPts val="940"/>
              </a:spcBef>
            </a:pPr>
            <a:r>
              <a:rPr dirty="0" sz="900" spc="-5">
                <a:latin typeface="Verdana"/>
                <a:cs typeface="Verdana"/>
              </a:rPr>
              <a:t>В верхней части </a:t>
            </a:r>
            <a:r>
              <a:rPr dirty="0" sz="900">
                <a:latin typeface="Verdana"/>
                <a:cs typeface="Verdana"/>
              </a:rPr>
              <a:t>вкладки </a:t>
            </a:r>
            <a:r>
              <a:rPr dirty="0" sz="900" spc="-5">
                <a:latin typeface="Verdana"/>
                <a:cs typeface="Verdana"/>
              </a:rPr>
              <a:t>предусмотрена фильтрация списка услуг по дате использования. Для  применения фильтра необходимо указать желаемый диапазон </a:t>
            </a:r>
            <a:r>
              <a:rPr dirty="0" sz="900">
                <a:latin typeface="Verdana"/>
                <a:cs typeface="Verdana"/>
              </a:rPr>
              <a:t>дат </a:t>
            </a:r>
            <a:r>
              <a:rPr dirty="0" sz="900" spc="-5">
                <a:latin typeface="Verdana"/>
                <a:cs typeface="Verdana"/>
              </a:rPr>
              <a:t>и нажать </a:t>
            </a:r>
            <a:r>
              <a:rPr dirty="0" sz="900">
                <a:latin typeface="Verdana"/>
                <a:cs typeface="Verdana"/>
              </a:rPr>
              <a:t>кнопку</a:t>
            </a:r>
            <a:r>
              <a:rPr dirty="0" sz="900" spc="1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отмены  действия полученного фильтра нажмите на кнопку</a:t>
            </a:r>
            <a:r>
              <a:rPr dirty="0" sz="900" spc="114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9423" y="958606"/>
            <a:ext cx="195072" cy="140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89476" y="1152154"/>
            <a:ext cx="129539" cy="108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190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216535" indent="-196850">
              <a:lnSpc>
                <a:spcPct val="100000"/>
              </a:lnSpc>
              <a:buAutoNum type="arabicPeriod" startAt="8"/>
              <a:tabLst>
                <a:tab pos="217170" algn="l"/>
              </a:tabLst>
            </a:pPr>
            <a:r>
              <a:rPr dirty="0" sz="1400" spc="-5" b="1">
                <a:latin typeface="Arial"/>
                <a:cs typeface="Arial"/>
              </a:rPr>
              <a:t>Возможные проблемы </a:t>
            </a:r>
            <a:r>
              <a:rPr dirty="0" sz="1400" b="1">
                <a:latin typeface="Arial"/>
                <a:cs typeface="Arial"/>
              </a:rPr>
              <a:t>и их </a:t>
            </a:r>
            <a:r>
              <a:rPr dirty="0" sz="1400" spc="-5" b="1">
                <a:latin typeface="Arial"/>
                <a:cs typeface="Arial"/>
              </a:rPr>
              <a:t>устранение</a:t>
            </a:r>
            <a:endParaRPr sz="1400">
              <a:latin typeface="Arial"/>
              <a:cs typeface="Arial"/>
            </a:endParaRPr>
          </a:p>
          <a:p>
            <a:pPr lvl="1" marL="309880" indent="-297180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Восстановление</a:t>
            </a:r>
            <a:r>
              <a:rPr dirty="0" sz="1200" b="1">
                <a:latin typeface="Arial"/>
                <a:cs typeface="Arial"/>
              </a:rPr>
              <a:t> пароля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Если Вы не можете </a:t>
            </a:r>
            <a:r>
              <a:rPr dirty="0" sz="900">
                <a:latin typeface="Verdana"/>
                <a:cs typeface="Verdana"/>
              </a:rPr>
              <a:t>получить </a:t>
            </a:r>
            <a:r>
              <a:rPr dirty="0" sz="900" spc="-5">
                <a:latin typeface="Verdana"/>
                <a:cs typeface="Verdana"/>
              </a:rPr>
              <a:t>доступ к личному кабинету из-за того, что </a:t>
            </a:r>
            <a:r>
              <a:rPr dirty="0" sz="900">
                <a:latin typeface="Verdana"/>
                <a:cs typeface="Verdana"/>
              </a:rPr>
              <a:t>забыли свой пароль </a:t>
            </a:r>
            <a:r>
              <a:rPr dirty="0" sz="900" spc="-5">
                <a:latin typeface="Verdana"/>
                <a:cs typeface="Verdana"/>
              </a:rPr>
              <a:t>-  Вы можете </a:t>
            </a:r>
            <a:r>
              <a:rPr dirty="0" sz="900">
                <a:latin typeface="Verdana"/>
                <a:cs typeface="Verdana"/>
              </a:rPr>
              <a:t>выполнить </a:t>
            </a:r>
            <a:r>
              <a:rPr dirty="0" sz="900" spc="-5">
                <a:latin typeface="Verdana"/>
                <a:cs typeface="Verdana"/>
              </a:rPr>
              <a:t>процедуру восстановления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пароля.</a:t>
            </a:r>
            <a:endParaRPr sz="900">
              <a:latin typeface="Verdana"/>
              <a:cs typeface="Verdana"/>
            </a:endParaRPr>
          </a:p>
          <a:p>
            <a:pPr marL="292735">
              <a:lnSpc>
                <a:spcPct val="100000"/>
              </a:lnSpc>
              <a:spcBef>
                <a:spcPts val="240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чтобы восстановить пароль откройте меню </a:t>
            </a:r>
            <a:r>
              <a:rPr dirty="0" sz="900">
                <a:latin typeface="Verdana"/>
                <a:cs typeface="Verdana"/>
              </a:rPr>
              <a:t>входа </a:t>
            </a:r>
            <a:r>
              <a:rPr dirty="0" sz="900" spc="-5">
                <a:latin typeface="Verdana"/>
                <a:cs typeface="Verdana"/>
              </a:rPr>
              <a:t>на </a:t>
            </a:r>
            <a:r>
              <a:rPr dirty="0" sz="900">
                <a:latin typeface="Verdana"/>
                <a:cs typeface="Verdana"/>
              </a:rPr>
              <a:t>главной </a:t>
            </a:r>
            <a:r>
              <a:rPr dirty="0" sz="900" spc="-5">
                <a:latin typeface="Verdana"/>
                <a:cs typeface="Verdana"/>
              </a:rPr>
              <a:t>странице</a:t>
            </a:r>
            <a:r>
              <a:rPr dirty="0" sz="900" spc="1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(ссылка</a:t>
            </a:r>
            <a:endParaRPr sz="900">
              <a:latin typeface="Verdana"/>
              <a:cs typeface="Verdana"/>
            </a:endParaRPr>
          </a:p>
          <a:p>
            <a:pPr marL="66040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Войти</a:t>
            </a:r>
            <a:r>
              <a:rPr dirty="0" sz="900" spc="-5">
                <a:latin typeface="Verdana"/>
                <a:cs typeface="Verdana"/>
              </a:rPr>
              <a:t>») и нажмите на </a:t>
            </a:r>
            <a:r>
              <a:rPr dirty="0" sz="900">
                <a:latin typeface="Verdana"/>
                <a:cs typeface="Verdana"/>
              </a:rPr>
              <a:t>ссылку </a:t>
            </a:r>
            <a:r>
              <a:rPr dirty="0" sz="900" spc="-5">
                <a:latin typeface="Verdana"/>
                <a:cs typeface="Verdana"/>
              </a:rPr>
              <a:t>«</a:t>
            </a:r>
            <a:r>
              <a:rPr dirty="0" u="sng" sz="9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Забыли </a:t>
            </a:r>
            <a:r>
              <a:rPr dirty="0" u="sng" sz="9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пароль?</a:t>
            </a:r>
            <a:r>
              <a:rPr dirty="0" sz="900">
                <a:latin typeface="Verdana"/>
                <a:cs typeface="Verdana"/>
              </a:rPr>
              <a:t>».</a:t>
            </a:r>
            <a:endParaRPr sz="900">
              <a:latin typeface="Verdana"/>
              <a:cs typeface="Verdana"/>
            </a:endParaRPr>
          </a:p>
          <a:p>
            <a:pPr marL="66040" marR="5080" indent="226695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Откроется окно восстановления пароля. В открывшемся окне введите </a:t>
            </a:r>
            <a:r>
              <a:rPr dirty="0" sz="900" spc="-10">
                <a:latin typeface="Verdana"/>
                <a:cs typeface="Verdana"/>
              </a:rPr>
              <a:t>свою </a:t>
            </a:r>
            <a:r>
              <a:rPr dirty="0" sz="900" spc="-5">
                <a:latin typeface="Verdana"/>
                <a:cs typeface="Verdana"/>
              </a:rPr>
              <a:t>почту и нажмите  кнопку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«Восстановить».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798" y="3745465"/>
            <a:ext cx="5968365" cy="107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91664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102. Окно восстановления</a:t>
            </a:r>
            <a:r>
              <a:rPr dirty="0" sz="900" spc="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пароля.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700"/>
              </a:lnSpc>
              <a:spcBef>
                <a:spcPts val="605"/>
              </a:spcBef>
            </a:pPr>
            <a:r>
              <a:rPr dirty="0" sz="900" spc="-5">
                <a:latin typeface="Verdana"/>
                <a:cs typeface="Verdana"/>
              </a:rPr>
              <a:t>Вам на почту будет отправлено письмо с инструкцией по восстановлению </a:t>
            </a:r>
            <a:r>
              <a:rPr dirty="0" sz="900">
                <a:latin typeface="Verdana"/>
                <a:cs typeface="Verdana"/>
              </a:rPr>
              <a:t>пароля. </a:t>
            </a:r>
            <a:r>
              <a:rPr dirty="0" sz="900" spc="-5">
                <a:latin typeface="Verdana"/>
                <a:cs typeface="Verdana"/>
              </a:rPr>
              <a:t>Следуя  инструкции в письме перейдите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ссылке в письме, а затем воспользуйтесь автоматически  сгенерированным паролем </a:t>
            </a:r>
            <a:r>
              <a:rPr dirty="0" sz="900">
                <a:latin typeface="Verdana"/>
                <a:cs typeface="Verdana"/>
              </a:rPr>
              <a:t>для входа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ваш </a:t>
            </a:r>
            <a:r>
              <a:rPr dirty="0" sz="900" spc="-5">
                <a:latin typeface="Verdana"/>
                <a:cs typeface="Verdana"/>
              </a:rPr>
              <a:t>кабинет, </a:t>
            </a:r>
            <a:r>
              <a:rPr dirty="0" sz="900">
                <a:latin typeface="Verdana"/>
                <a:cs typeface="Verdana"/>
              </a:rPr>
              <a:t>высланный </a:t>
            </a:r>
            <a:r>
              <a:rPr dirty="0" sz="900" spc="-5">
                <a:latin typeface="Verdana"/>
                <a:cs typeface="Verdana"/>
              </a:rPr>
              <a:t>Вам на почту и </a:t>
            </a:r>
            <a:r>
              <a:rPr dirty="0" sz="900">
                <a:latin typeface="Verdana"/>
                <a:cs typeface="Verdana"/>
              </a:rPr>
              <a:t>вашей</a:t>
            </a:r>
            <a:r>
              <a:rPr dirty="0" sz="900" spc="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почтой.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</a:pPr>
            <a:r>
              <a:rPr dirty="0" sz="900" spc="-5">
                <a:latin typeface="Verdana"/>
                <a:cs typeface="Verdana"/>
              </a:rPr>
              <a:t>Если Вы забыли </a:t>
            </a:r>
            <a:r>
              <a:rPr dirty="0" sz="900">
                <a:latin typeface="Verdana"/>
                <a:cs typeface="Verdana"/>
              </a:rPr>
              <a:t>свою </a:t>
            </a:r>
            <a:r>
              <a:rPr dirty="0" sz="900" spc="-5">
                <a:latin typeface="Verdana"/>
                <a:cs typeface="Verdana"/>
              </a:rPr>
              <a:t>почту, </a:t>
            </a:r>
            <a:r>
              <a:rPr dirty="0" sz="900">
                <a:latin typeface="Verdana"/>
                <a:cs typeface="Verdana"/>
              </a:rPr>
              <a:t>вводите </a:t>
            </a:r>
            <a:r>
              <a:rPr dirty="0" sz="900" spc="-5">
                <a:latin typeface="Verdana"/>
                <a:cs typeface="Verdana"/>
              </a:rPr>
              <a:t>её неправильно или вводите не ту почту, которая  зарегистрирована на нашем сайте, то, </a:t>
            </a:r>
            <a:r>
              <a:rPr dirty="0" sz="900">
                <a:latin typeface="Verdana"/>
                <a:cs typeface="Verdana"/>
              </a:rPr>
              <a:t>скорее </a:t>
            </a:r>
            <a:r>
              <a:rPr dirty="0" sz="900" spc="-5">
                <a:latin typeface="Verdana"/>
                <a:cs typeface="Verdana"/>
              </a:rPr>
              <a:t>всего, получите такое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сообщение.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476" y="6522195"/>
            <a:ext cx="6021705" cy="189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881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103. Окно восстановления </a:t>
            </a:r>
            <a:r>
              <a:rPr dirty="0" sz="900" spc="-10" b="1">
                <a:latin typeface="Verdana"/>
                <a:cs typeface="Verdana"/>
              </a:rPr>
              <a:t>пароля </a:t>
            </a:r>
            <a:r>
              <a:rPr dirty="0" sz="900" spc="-5" b="1">
                <a:latin typeface="Verdana"/>
                <a:cs typeface="Verdana"/>
              </a:rPr>
              <a:t>после ввода почты не известной</a:t>
            </a:r>
            <a:r>
              <a:rPr dirty="0" sz="900" spc="114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сайту.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8.2. </a:t>
            </a:r>
            <a:r>
              <a:rPr dirty="0" sz="1200" spc="-5" b="1">
                <a:latin typeface="Arial"/>
                <a:cs typeface="Arial"/>
              </a:rPr>
              <a:t>Возможные проблемы при совершении процедуры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оплаты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Если Вам необходимо разобраться с ситуацией </a:t>
            </a:r>
            <a:r>
              <a:rPr dirty="0" sz="900">
                <a:latin typeface="Verdana"/>
                <a:cs typeface="Verdana"/>
              </a:rPr>
              <a:t>не </a:t>
            </a:r>
            <a:r>
              <a:rPr dirty="0" sz="900" spc="-5">
                <a:latin typeface="Verdana"/>
                <a:cs typeface="Verdana"/>
              </a:rPr>
              <a:t>успешного завершения платежа, то </a:t>
            </a:r>
            <a:r>
              <a:rPr dirty="0" sz="900" spc="-10">
                <a:latin typeface="Verdana"/>
                <a:cs typeface="Verdana"/>
              </a:rPr>
              <a:t>наш  </a:t>
            </a:r>
            <a:r>
              <a:rPr dirty="0" sz="900" spc="-5">
                <a:latin typeface="Verdana"/>
                <a:cs typeface="Verdana"/>
              </a:rPr>
              <a:t>сервис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подскажет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пошло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не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так.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Возможно,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во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время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совершения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операции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пополнения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на 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рабочем месте может произойти сбой (выключение электричества, случайное выключение  компьютера), </a:t>
            </a:r>
            <a:r>
              <a:rPr dirty="0" sz="900">
                <a:latin typeface="Verdana"/>
                <a:cs typeface="Verdana"/>
              </a:rPr>
              <a:t>ваш </a:t>
            </a:r>
            <a:r>
              <a:rPr dirty="0" sz="900" spc="-5">
                <a:latin typeface="Verdana"/>
                <a:cs typeface="Verdana"/>
              </a:rPr>
              <a:t>банк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оператор отказал Вам в проведении денег </a:t>
            </a:r>
            <a:r>
              <a:rPr dirty="0" sz="900">
                <a:latin typeface="Verdana"/>
                <a:cs typeface="Verdana"/>
              </a:rPr>
              <a:t>или возникли </a:t>
            </a:r>
            <a:r>
              <a:rPr dirty="0" sz="900" spc="-5">
                <a:latin typeface="Verdana"/>
                <a:cs typeface="Verdana"/>
              </a:rPr>
              <a:t>другие  проблемы при проведении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платежа.</a:t>
            </a:r>
            <a:endParaRPr sz="900">
              <a:latin typeface="Verdana"/>
              <a:cs typeface="Verdana"/>
            </a:endParaRPr>
          </a:p>
          <a:p>
            <a:pPr algn="just" marL="66040" indent="226695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выяснения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причины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отказа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откройте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страницу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«Баланс»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наведите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курсор</a:t>
            </a:r>
            <a:r>
              <a:rPr dirty="0" sz="900" spc="10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иконку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endParaRPr sz="900">
              <a:latin typeface="Verdana"/>
              <a:cs typeface="Verdana"/>
            </a:endParaRPr>
          </a:p>
          <a:p>
            <a:pPr algn="just" marL="66040" marR="5080">
              <a:lnSpc>
                <a:spcPct val="121100"/>
              </a:lnSpc>
              <a:spcBef>
                <a:spcPts val="10"/>
              </a:spcBef>
            </a:pPr>
            <a:r>
              <a:rPr dirty="0" sz="900" spc="-5">
                <a:latin typeface="Verdana"/>
                <a:cs typeface="Verdana"/>
              </a:rPr>
              <a:t>столбце «Результат», чтобы посмотреть расшифровку статуса операции. </a:t>
            </a:r>
            <a:r>
              <a:rPr dirty="0" sz="900">
                <a:latin typeface="Verdana"/>
                <a:cs typeface="Verdana"/>
              </a:rPr>
              <a:t>Возможно, </a:t>
            </a:r>
            <a:r>
              <a:rPr dirty="0" sz="900" spc="-5">
                <a:latin typeface="Verdana"/>
                <a:cs typeface="Verdana"/>
              </a:rPr>
              <a:t>Вы увидите  </a:t>
            </a:r>
            <a:r>
              <a:rPr dirty="0" sz="900">
                <a:latin typeface="Verdana"/>
                <a:cs typeface="Verdana"/>
              </a:rPr>
              <a:t>следующие</a:t>
            </a:r>
            <a:r>
              <a:rPr dirty="0" sz="900" spc="-5">
                <a:latin typeface="Verdana"/>
                <a:cs typeface="Verdana"/>
              </a:rPr>
              <a:t> статусы: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500" y="8489681"/>
            <a:ext cx="140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1.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2093" y="8460725"/>
            <a:ext cx="528447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08279">
              <a:lnSpc>
                <a:spcPct val="121600"/>
              </a:lnSpc>
              <a:spcBef>
                <a:spcPts val="95"/>
              </a:spcBef>
            </a:pPr>
            <a:r>
              <a:rPr dirty="0" sz="900" spc="-5">
                <a:latin typeface="Verdana"/>
                <a:cs typeface="Verdana"/>
              </a:rPr>
              <a:t>- Операция инициирована, но деньги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пользователя </a:t>
            </a:r>
            <a:r>
              <a:rPr dirty="0" sz="900" spc="-1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не получены. Это  означает, что Вы все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можете продолжить операцию пополнения, вернувшись на  страницу «Робокассы». Если при этом Вы уже отправили деньги, то, </a:t>
            </a:r>
            <a:r>
              <a:rPr dirty="0" sz="900">
                <a:latin typeface="Verdana"/>
                <a:cs typeface="Verdana"/>
              </a:rPr>
              <a:t>скорее </a:t>
            </a:r>
            <a:r>
              <a:rPr dirty="0" sz="900" spc="-5">
                <a:latin typeface="Verdana"/>
                <a:cs typeface="Verdana"/>
              </a:rPr>
              <a:t>всего,  проблема на стороне вашего банка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оператора, за </a:t>
            </a:r>
            <a:r>
              <a:rPr dirty="0" sz="900">
                <a:latin typeface="Verdana"/>
                <a:cs typeface="Verdana"/>
              </a:rPr>
              <a:t>детальной </a:t>
            </a:r>
            <a:r>
              <a:rPr dirty="0" sz="900" spc="-5">
                <a:latin typeface="Verdana"/>
                <a:cs typeface="Verdana"/>
              </a:rPr>
              <a:t>информацией  необходимо обратится тоже туда. Перед обращением рекомендуется подождать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10">
                <a:latin typeface="Verdana"/>
                <a:cs typeface="Verdana"/>
              </a:rPr>
              <a:t>20  </a:t>
            </a:r>
            <a:r>
              <a:rPr dirty="0" sz="900" spc="-5">
                <a:latin typeface="Verdana"/>
                <a:cs typeface="Verdana"/>
              </a:rPr>
              <a:t>минут, </a:t>
            </a:r>
            <a:r>
              <a:rPr dirty="0" sz="900">
                <a:latin typeface="Verdana"/>
                <a:cs typeface="Verdana"/>
              </a:rPr>
              <a:t>возможно, </a:t>
            </a:r>
            <a:r>
              <a:rPr dirty="0" sz="900" spc="-5">
                <a:latin typeface="Verdana"/>
                <a:cs typeface="Verdana"/>
              </a:rPr>
              <a:t>отправленные деньги будут перечислены с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задержкой.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4579" y="2659163"/>
            <a:ext cx="3395472" cy="81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51532" y="2583159"/>
            <a:ext cx="3401695" cy="1061085"/>
          </a:xfrm>
          <a:custGeom>
            <a:avLst/>
            <a:gdLst/>
            <a:ahLst/>
            <a:cxnLst/>
            <a:rect l="l" t="t" r="r" b="b"/>
            <a:pathLst>
              <a:path w="3401695" h="1061085">
                <a:moveTo>
                  <a:pt x="3401568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060704"/>
                </a:lnTo>
                <a:lnTo>
                  <a:pt x="3401568" y="1060704"/>
                </a:lnTo>
                <a:lnTo>
                  <a:pt x="3401568" y="1059180"/>
                </a:lnTo>
                <a:lnTo>
                  <a:pt x="3048" y="1059180"/>
                </a:lnTo>
                <a:lnTo>
                  <a:pt x="1524" y="1057656"/>
                </a:lnTo>
                <a:lnTo>
                  <a:pt x="3048" y="1057656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3401568" y="1524"/>
                </a:lnTo>
                <a:lnTo>
                  <a:pt x="3401568" y="0"/>
                </a:lnTo>
                <a:close/>
              </a:path>
              <a:path w="3401695" h="1061085">
                <a:moveTo>
                  <a:pt x="3048" y="1057656"/>
                </a:moveTo>
                <a:lnTo>
                  <a:pt x="1524" y="1057656"/>
                </a:lnTo>
                <a:lnTo>
                  <a:pt x="3048" y="1059180"/>
                </a:lnTo>
                <a:lnTo>
                  <a:pt x="3048" y="1057656"/>
                </a:lnTo>
                <a:close/>
              </a:path>
              <a:path w="3401695" h="1061085">
                <a:moveTo>
                  <a:pt x="3398520" y="1057656"/>
                </a:moveTo>
                <a:lnTo>
                  <a:pt x="3048" y="1057656"/>
                </a:lnTo>
                <a:lnTo>
                  <a:pt x="3048" y="1059180"/>
                </a:lnTo>
                <a:lnTo>
                  <a:pt x="3398520" y="1059180"/>
                </a:lnTo>
                <a:lnTo>
                  <a:pt x="3398520" y="1057656"/>
                </a:lnTo>
                <a:close/>
              </a:path>
              <a:path w="3401695" h="1061085">
                <a:moveTo>
                  <a:pt x="3398520" y="1524"/>
                </a:moveTo>
                <a:lnTo>
                  <a:pt x="3398520" y="1059180"/>
                </a:lnTo>
                <a:lnTo>
                  <a:pt x="3400044" y="1057656"/>
                </a:lnTo>
                <a:lnTo>
                  <a:pt x="3401568" y="1057656"/>
                </a:lnTo>
                <a:lnTo>
                  <a:pt x="3401568" y="3048"/>
                </a:lnTo>
                <a:lnTo>
                  <a:pt x="3400044" y="3048"/>
                </a:lnTo>
                <a:lnTo>
                  <a:pt x="3398520" y="1524"/>
                </a:lnTo>
                <a:close/>
              </a:path>
              <a:path w="3401695" h="1061085">
                <a:moveTo>
                  <a:pt x="3401568" y="1057656"/>
                </a:moveTo>
                <a:lnTo>
                  <a:pt x="3400044" y="1057656"/>
                </a:lnTo>
                <a:lnTo>
                  <a:pt x="3398520" y="1059180"/>
                </a:lnTo>
                <a:lnTo>
                  <a:pt x="3401568" y="1059180"/>
                </a:lnTo>
                <a:lnTo>
                  <a:pt x="3401568" y="1057656"/>
                </a:lnTo>
                <a:close/>
              </a:path>
              <a:path w="3401695" h="1061085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3401695" h="1061085">
                <a:moveTo>
                  <a:pt x="3398520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3398520" y="3048"/>
                </a:lnTo>
                <a:lnTo>
                  <a:pt x="3398520" y="1524"/>
                </a:lnTo>
                <a:close/>
              </a:path>
              <a:path w="3401695" h="1061085">
                <a:moveTo>
                  <a:pt x="3401568" y="1524"/>
                </a:moveTo>
                <a:lnTo>
                  <a:pt x="3398520" y="1524"/>
                </a:lnTo>
                <a:lnTo>
                  <a:pt x="3400044" y="3048"/>
                </a:lnTo>
                <a:lnTo>
                  <a:pt x="3401568" y="3048"/>
                </a:lnTo>
                <a:lnTo>
                  <a:pt x="340156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74392" y="5020066"/>
            <a:ext cx="3346704" cy="139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65248" y="5010891"/>
            <a:ext cx="3365500" cy="1412875"/>
          </a:xfrm>
          <a:custGeom>
            <a:avLst/>
            <a:gdLst/>
            <a:ahLst/>
            <a:cxnLst/>
            <a:rect l="l" t="t" r="r" b="b"/>
            <a:pathLst>
              <a:path w="3365500" h="1412875">
                <a:moveTo>
                  <a:pt x="336346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411224"/>
                </a:lnTo>
                <a:lnTo>
                  <a:pt x="3048" y="1412748"/>
                </a:lnTo>
                <a:lnTo>
                  <a:pt x="3363468" y="1412748"/>
                </a:lnTo>
                <a:lnTo>
                  <a:pt x="3364992" y="1411224"/>
                </a:lnTo>
                <a:lnTo>
                  <a:pt x="3364992" y="1408176"/>
                </a:lnTo>
                <a:lnTo>
                  <a:pt x="9144" y="1408176"/>
                </a:lnTo>
                <a:lnTo>
                  <a:pt x="4572" y="1403604"/>
                </a:lnTo>
                <a:lnTo>
                  <a:pt x="9144" y="1403604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3364992" y="4572"/>
                </a:lnTo>
                <a:lnTo>
                  <a:pt x="3364992" y="3048"/>
                </a:lnTo>
                <a:lnTo>
                  <a:pt x="3363468" y="0"/>
                </a:lnTo>
                <a:close/>
              </a:path>
              <a:path w="3365500" h="1412875">
                <a:moveTo>
                  <a:pt x="9144" y="1403604"/>
                </a:moveTo>
                <a:lnTo>
                  <a:pt x="4572" y="1403604"/>
                </a:lnTo>
                <a:lnTo>
                  <a:pt x="9144" y="1408176"/>
                </a:lnTo>
                <a:lnTo>
                  <a:pt x="9144" y="1403604"/>
                </a:lnTo>
                <a:close/>
              </a:path>
              <a:path w="3365500" h="1412875">
                <a:moveTo>
                  <a:pt x="3355848" y="1403604"/>
                </a:moveTo>
                <a:lnTo>
                  <a:pt x="9144" y="1403604"/>
                </a:lnTo>
                <a:lnTo>
                  <a:pt x="9144" y="1408176"/>
                </a:lnTo>
                <a:lnTo>
                  <a:pt x="3355848" y="1408176"/>
                </a:lnTo>
                <a:lnTo>
                  <a:pt x="3355848" y="1403604"/>
                </a:lnTo>
                <a:close/>
              </a:path>
              <a:path w="3365500" h="1412875">
                <a:moveTo>
                  <a:pt x="3355848" y="4572"/>
                </a:moveTo>
                <a:lnTo>
                  <a:pt x="3355848" y="1408176"/>
                </a:lnTo>
                <a:lnTo>
                  <a:pt x="3360420" y="1403604"/>
                </a:lnTo>
                <a:lnTo>
                  <a:pt x="3364992" y="1403604"/>
                </a:lnTo>
                <a:lnTo>
                  <a:pt x="3364992" y="9144"/>
                </a:lnTo>
                <a:lnTo>
                  <a:pt x="3360420" y="9144"/>
                </a:lnTo>
                <a:lnTo>
                  <a:pt x="3355848" y="4572"/>
                </a:lnTo>
                <a:close/>
              </a:path>
              <a:path w="3365500" h="1412875">
                <a:moveTo>
                  <a:pt x="3364992" y="1403604"/>
                </a:moveTo>
                <a:lnTo>
                  <a:pt x="3360420" y="1403604"/>
                </a:lnTo>
                <a:lnTo>
                  <a:pt x="3355848" y="1408176"/>
                </a:lnTo>
                <a:lnTo>
                  <a:pt x="3364992" y="1408176"/>
                </a:lnTo>
                <a:lnTo>
                  <a:pt x="3364992" y="1403604"/>
                </a:lnTo>
                <a:close/>
              </a:path>
              <a:path w="3365500" h="141287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3365500" h="1412875">
                <a:moveTo>
                  <a:pt x="335584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3355848" y="9144"/>
                </a:lnTo>
                <a:lnTo>
                  <a:pt x="3355848" y="4572"/>
                </a:lnTo>
                <a:close/>
              </a:path>
              <a:path w="3365500" h="1412875">
                <a:moveTo>
                  <a:pt x="3364992" y="4572"/>
                </a:moveTo>
                <a:lnTo>
                  <a:pt x="3355848" y="4572"/>
                </a:lnTo>
                <a:lnTo>
                  <a:pt x="3360420" y="9144"/>
                </a:lnTo>
                <a:lnTo>
                  <a:pt x="3364992" y="9144"/>
                </a:lnTo>
                <a:lnTo>
                  <a:pt x="336499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64792" y="8436858"/>
            <a:ext cx="172429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5930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065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23493" y="837676"/>
            <a:ext cx="140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2.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093" y="808720"/>
            <a:ext cx="5284470" cy="1358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76860">
              <a:lnSpc>
                <a:spcPct val="121600"/>
              </a:lnSpc>
              <a:spcBef>
                <a:spcPts val="95"/>
              </a:spcBef>
            </a:pPr>
            <a:r>
              <a:rPr dirty="0" sz="900" spc="-5">
                <a:latin typeface="Verdana"/>
                <a:cs typeface="Verdana"/>
              </a:rPr>
              <a:t>- не успешный результат операции. При </a:t>
            </a:r>
            <a:r>
              <a:rPr dirty="0" sz="900">
                <a:latin typeface="Verdana"/>
                <a:cs typeface="Verdana"/>
              </a:rPr>
              <a:t>наведении </a:t>
            </a:r>
            <a:r>
              <a:rPr dirty="0" sz="900" spc="-5">
                <a:latin typeface="Verdana"/>
                <a:cs typeface="Verdana"/>
              </a:rPr>
              <a:t>на иконку откроется  примечание, в котором будет указана причина не успешного завершения платежа.  Скорее всего, Вы не отправляли денег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истекло </a:t>
            </a:r>
            <a:r>
              <a:rPr dirty="0" sz="900" spc="-10">
                <a:latin typeface="Verdana"/>
                <a:cs typeface="Verdana"/>
              </a:rPr>
              <a:t>24 </a:t>
            </a:r>
            <a:r>
              <a:rPr dirty="0" sz="900" spc="-5">
                <a:latin typeface="Verdana"/>
                <a:cs typeface="Verdana"/>
              </a:rPr>
              <a:t>часа после инициализации  платежа. В случае если Вы уже </a:t>
            </a:r>
            <a:r>
              <a:rPr dirty="0" sz="900">
                <a:latin typeface="Verdana"/>
                <a:cs typeface="Verdana"/>
              </a:rPr>
              <a:t>отправили </a:t>
            </a:r>
            <a:r>
              <a:rPr dirty="0" sz="900" spc="-5">
                <a:latin typeface="Verdana"/>
                <a:cs typeface="Verdana"/>
              </a:rPr>
              <a:t>деньги, но при </a:t>
            </a:r>
            <a:r>
              <a:rPr dirty="0" sz="900">
                <a:latin typeface="Verdana"/>
                <a:cs typeface="Verdana"/>
              </a:rPr>
              <a:t>этом </a:t>
            </a:r>
            <a:r>
              <a:rPr dirty="0" sz="900" spc="-5">
                <a:latin typeface="Verdana"/>
                <a:cs typeface="Verdana"/>
              </a:rPr>
              <a:t>был </a:t>
            </a:r>
            <a:r>
              <a:rPr dirty="0" sz="900">
                <a:latin typeface="Verdana"/>
                <a:cs typeface="Verdana"/>
              </a:rPr>
              <a:t>получен </a:t>
            </a:r>
            <a:r>
              <a:rPr dirty="0" sz="900" spc="-5">
                <a:latin typeface="Verdana"/>
                <a:cs typeface="Verdana"/>
              </a:rPr>
              <a:t>не  успешный результат, то Вам необходимо обратиться в службу поддержки «Робокассы».  Перейдите </a:t>
            </a:r>
            <a:r>
              <a:rPr dirty="0" sz="900" spc="-10">
                <a:latin typeface="Verdana"/>
                <a:cs typeface="Verdana"/>
              </a:rPr>
              <a:t>по </a:t>
            </a:r>
            <a:r>
              <a:rPr dirty="0" sz="900" spc="-5">
                <a:latin typeface="Verdana"/>
                <a:cs typeface="Verdana"/>
              </a:rPr>
              <a:t>ссылке</a:t>
            </a:r>
            <a:r>
              <a:rPr dirty="0" sz="900" spc="-5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http://www.robokassa.ru/ru/Support/SendMsg.aspx</a:t>
            </a:r>
            <a:r>
              <a:rPr dirty="0" sz="900" spc="-5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 отправьте  сообщение </a:t>
            </a:r>
            <a:r>
              <a:rPr dirty="0" sz="900">
                <a:latin typeface="Verdana"/>
                <a:cs typeface="Verdana"/>
              </a:rPr>
              <a:t>об </a:t>
            </a:r>
            <a:r>
              <a:rPr dirty="0" sz="900" spc="-5">
                <a:latin typeface="Verdana"/>
                <a:cs typeface="Verdana"/>
              </a:rPr>
              <a:t>ошибке.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скорейшей обработки вашего обращения, укажите в тексте  сообщения следующую информацию: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0693" y="2142217"/>
            <a:ext cx="4235450" cy="8591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Название сервиса -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«Antiplagiat»;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10">
                <a:latin typeface="Verdana"/>
                <a:cs typeface="Verdana"/>
              </a:rPr>
              <a:t>ID </a:t>
            </a:r>
            <a:r>
              <a:rPr dirty="0" sz="900" spc="-5">
                <a:latin typeface="Verdana"/>
                <a:cs typeface="Verdana"/>
              </a:rPr>
              <a:t>операции;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Дату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операции;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Сумму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операции;</a:t>
            </a:r>
            <a:endParaRPr sz="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900" spc="-5">
                <a:latin typeface="Verdana"/>
                <a:cs typeface="Verdana"/>
              </a:rPr>
              <a:t>Расшифровку результата (примечание при наведении на</a:t>
            </a:r>
            <a:r>
              <a:rPr dirty="0" sz="900" spc="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иконку).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3494" y="3061189"/>
            <a:ext cx="140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3.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2091" y="3032232"/>
            <a:ext cx="528320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10185">
              <a:lnSpc>
                <a:spcPct val="121500"/>
              </a:lnSpc>
              <a:spcBef>
                <a:spcPts val="95"/>
              </a:spcBef>
            </a:pPr>
            <a:r>
              <a:rPr dirty="0" sz="900" spc="-5">
                <a:latin typeface="Verdana"/>
                <a:cs typeface="Verdana"/>
              </a:rPr>
              <a:t>- успешный результат, </a:t>
            </a:r>
            <a:r>
              <a:rPr dirty="0" sz="900">
                <a:latin typeface="Verdana"/>
                <a:cs typeface="Verdana"/>
              </a:rPr>
              <a:t>деньги </a:t>
            </a:r>
            <a:r>
              <a:rPr dirty="0" sz="900" spc="-5">
                <a:latin typeface="Verdana"/>
                <a:cs typeface="Verdana"/>
              </a:rPr>
              <a:t>получены </a:t>
            </a:r>
            <a:r>
              <a:rPr dirty="0" sz="900">
                <a:latin typeface="Verdana"/>
                <a:cs typeface="Verdana"/>
              </a:rPr>
              <a:t>от </a:t>
            </a:r>
            <a:r>
              <a:rPr dirty="0" sz="900" spc="-5">
                <a:latin typeface="Verdana"/>
                <a:cs typeface="Verdana"/>
              </a:rPr>
              <a:t>пользователя. В случае если </a:t>
            </a:r>
            <a:r>
              <a:rPr dirty="0" sz="900">
                <a:latin typeface="Verdana"/>
                <a:cs typeface="Verdana"/>
              </a:rPr>
              <a:t>при </a:t>
            </a:r>
            <a:r>
              <a:rPr dirty="0" sz="900" spc="-5">
                <a:latin typeface="Verdana"/>
                <a:cs typeface="Verdana"/>
              </a:rPr>
              <a:t>этом в  </a:t>
            </a:r>
            <a:r>
              <a:rPr dirty="0" sz="900">
                <a:latin typeface="Verdana"/>
                <a:cs typeface="Verdana"/>
              </a:rPr>
              <a:t>вашем </a:t>
            </a:r>
            <a:r>
              <a:rPr dirty="0" sz="900" spc="-5">
                <a:latin typeface="Verdana"/>
                <a:cs typeface="Verdana"/>
              </a:rPr>
              <a:t>кабинете не добавились деньги, скорее всего - должно пройти еще немного  времени.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Наблюдайте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вашим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счетом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периодически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обновляйте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страницу,</a:t>
            </a:r>
            <a:r>
              <a:rPr dirty="0" sz="900" spc="-3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этого  нажмите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обновления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страницы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рядом</a:t>
            </a:r>
            <a:r>
              <a:rPr dirty="0" sz="900" spc="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адресной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строкой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браузере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(Рис.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>
                <a:latin typeface="Verdana"/>
                <a:cs typeface="Verdana"/>
              </a:rPr>
              <a:t>104) </a:t>
            </a:r>
            <a:r>
              <a:rPr dirty="0" sz="900">
                <a:latin typeface="Verdana"/>
                <a:cs typeface="Verdana"/>
              </a:rPr>
              <a:t>или </a:t>
            </a:r>
            <a:r>
              <a:rPr dirty="0" sz="900" spc="-5">
                <a:latin typeface="Verdana"/>
                <a:cs typeface="Verdana"/>
              </a:rPr>
              <a:t>F5 на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клавиатуре.</a:t>
            </a:r>
            <a:endParaRPr sz="9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Если счет не </a:t>
            </a:r>
            <a:r>
              <a:rPr dirty="0" sz="900">
                <a:latin typeface="Verdana"/>
                <a:cs typeface="Verdana"/>
              </a:rPr>
              <a:t>пополняется </a:t>
            </a:r>
            <a:r>
              <a:rPr dirty="0" sz="900" spc="-5">
                <a:latin typeface="Verdana"/>
                <a:cs typeface="Verdana"/>
              </a:rPr>
              <a:t>в течении 1 часа, обратитесь в нашу службу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поддержки.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8295" y="4394690"/>
            <a:ext cx="3439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104. Адресная строка браузера Mozilla</a:t>
            </a:r>
            <a:r>
              <a:rPr dirty="0" sz="900" spc="1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Firefox.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74563" y="801718"/>
            <a:ext cx="146572" cy="14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83249" y="3034463"/>
            <a:ext cx="129201" cy="138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80516" y="4072138"/>
            <a:ext cx="5937504" cy="22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стр. </a:t>
            </a:r>
            <a:fld id="{81D60167-4931-47E6-BA6A-407CBD079E47}" type="slidenum">
              <a:rPr dirty="0" spc="-5"/>
              <a:t>50</a:t>
            </a:fld>
            <a:r>
              <a:rPr dirty="0" spc="-65"/>
              <a:t> </a:t>
            </a:r>
            <a:r>
              <a:rPr dirty="0" spc="-5"/>
              <a:t>/59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286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algn="just" marL="66040" marR="5080" indent="226695">
              <a:lnSpc>
                <a:spcPct val="121700"/>
              </a:lnSpc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работы с сервисом «Антиплагиат» на </a:t>
            </a:r>
            <a:r>
              <a:rPr dirty="0" sz="900">
                <a:latin typeface="Verdana"/>
                <a:cs typeface="Verdana"/>
              </a:rPr>
              <a:t>нашем </a:t>
            </a:r>
            <a:r>
              <a:rPr dirty="0" sz="900" spc="-5">
                <a:latin typeface="Verdana"/>
                <a:cs typeface="Verdana"/>
              </a:rPr>
              <a:t>сайте, Вам обязательно необходимо  подключение к интернету. </a:t>
            </a:r>
            <a:r>
              <a:rPr dirty="0" sz="900">
                <a:latin typeface="Verdana"/>
                <a:cs typeface="Verdana"/>
              </a:rPr>
              <a:t>Если </a:t>
            </a:r>
            <a:r>
              <a:rPr dirty="0" sz="900" spc="-5">
                <a:latin typeface="Verdana"/>
                <a:cs typeface="Verdana"/>
              </a:rPr>
              <a:t>при открытии страницы Вы </a:t>
            </a:r>
            <a:r>
              <a:rPr dirty="0" sz="900">
                <a:latin typeface="Verdana"/>
                <a:cs typeface="Verdana"/>
              </a:rPr>
              <a:t>увидели </a:t>
            </a:r>
            <a:r>
              <a:rPr dirty="0" sz="900" spc="-5">
                <a:latin typeface="Verdana"/>
                <a:cs typeface="Verdana"/>
              </a:rPr>
              <a:t>ошибку, то рекомендуем  убедится, что на </a:t>
            </a:r>
            <a:r>
              <a:rPr dirty="0" sz="900">
                <a:latin typeface="Verdana"/>
                <a:cs typeface="Verdana"/>
              </a:rPr>
              <a:t>вашем рабочем </a:t>
            </a:r>
            <a:r>
              <a:rPr dirty="0" sz="900" spc="-5">
                <a:latin typeface="Verdana"/>
                <a:cs typeface="Verdana"/>
              </a:rPr>
              <a:t>месте имеется подключение к сети Интернет.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latin typeface="Verdana"/>
                <a:cs typeface="Verdana"/>
              </a:rPr>
              <a:t>Итак, мы имеем </a:t>
            </a:r>
            <a:r>
              <a:rPr dirty="0" sz="900">
                <a:latin typeface="Verdana"/>
                <a:cs typeface="Verdana"/>
              </a:rPr>
              <a:t>готовое </a:t>
            </a:r>
            <a:r>
              <a:rPr dirty="0" sz="900" spc="-5">
                <a:latin typeface="Verdana"/>
                <a:cs typeface="Verdana"/>
              </a:rPr>
              <a:t>рабочее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место:</a:t>
            </a:r>
            <a:endParaRPr sz="900">
              <a:latin typeface="Verdana"/>
              <a:cs typeface="Verdana"/>
            </a:endParaRPr>
          </a:p>
          <a:p>
            <a:pPr marL="749935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Файлы загружены на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компьютер;</a:t>
            </a:r>
            <a:endParaRPr sz="900">
              <a:latin typeface="Verdana"/>
              <a:cs typeface="Verdana"/>
            </a:endParaRPr>
          </a:p>
          <a:p>
            <a:pPr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Открыт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браузер;</a:t>
            </a:r>
            <a:endParaRPr sz="900">
              <a:latin typeface="Verdana"/>
              <a:cs typeface="Verdana"/>
            </a:endParaRPr>
          </a:p>
          <a:p>
            <a:pPr marL="749935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Имеется </a:t>
            </a:r>
            <a:r>
              <a:rPr dirty="0" sz="900">
                <a:latin typeface="Verdana"/>
                <a:cs typeface="Verdana"/>
              </a:rPr>
              <a:t>подключение </a:t>
            </a:r>
            <a:r>
              <a:rPr dirty="0" sz="900" spc="-5">
                <a:latin typeface="Verdana"/>
                <a:cs typeface="Verdana"/>
              </a:rPr>
              <a:t>к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интернету;</a:t>
            </a:r>
            <a:endParaRPr sz="900">
              <a:latin typeface="Verdana"/>
              <a:cs typeface="Verdana"/>
            </a:endParaRPr>
          </a:p>
          <a:p>
            <a:pPr marL="74993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749935" algn="l"/>
                <a:tab pos="750570" algn="l"/>
              </a:tabLst>
            </a:pPr>
            <a:r>
              <a:rPr dirty="0" sz="900" spc="-5">
                <a:latin typeface="Verdana"/>
                <a:cs typeface="Verdana"/>
              </a:rPr>
              <a:t>В браузере открыта страничка</a:t>
            </a:r>
            <a:r>
              <a:rPr dirty="0" sz="900" spc="-5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www.antiplagiat.ru</a:t>
            </a:r>
            <a:r>
              <a:rPr dirty="0" sz="900" spc="-5">
                <a:latin typeface="Verdana"/>
                <a:cs typeface="Verdana"/>
              </a:rPr>
              <a:t>.(рис.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1).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buAutoNum type="arabicPeriod" startAt="2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Регистрация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пользователя</a:t>
            </a:r>
            <a:endParaRPr sz="1200">
              <a:latin typeface="Arial"/>
              <a:cs typeface="Arial"/>
            </a:endParaRPr>
          </a:p>
          <a:p>
            <a:pPr algn="just" marL="65405" marR="5080" indent="226695">
              <a:lnSpc>
                <a:spcPct val="121700"/>
              </a:lnSpc>
              <a:spcBef>
                <a:spcPts val="415"/>
              </a:spcBef>
            </a:pPr>
            <a:r>
              <a:rPr dirty="0" sz="900" spc="-5">
                <a:latin typeface="Verdana"/>
                <a:cs typeface="Verdana"/>
              </a:rPr>
              <a:t>Перед тем как приступить к работе пользователю необходимо пройти аутоинтефикацию на  сайте. Если Вы уже регистрировались на сайте, то достаточно произвести </a:t>
            </a:r>
            <a:r>
              <a:rPr dirty="0" sz="900" spc="-10">
                <a:latin typeface="Verdana"/>
                <a:cs typeface="Verdana"/>
              </a:rPr>
              <a:t>Вход </a:t>
            </a:r>
            <a:r>
              <a:rPr dirty="0" sz="900" spc="-5">
                <a:latin typeface="Verdana"/>
                <a:cs typeface="Verdana"/>
              </a:rPr>
              <a:t>в кабинет (см. </a:t>
            </a:r>
            <a:r>
              <a:rPr dirty="0" sz="900" spc="-10">
                <a:latin typeface="Verdana"/>
                <a:cs typeface="Verdana"/>
              </a:rPr>
              <a:t>2.3  </a:t>
            </a:r>
            <a:r>
              <a:rPr dirty="0" sz="900" spc="-5">
                <a:latin typeface="Verdana"/>
                <a:cs typeface="Verdana"/>
              </a:rPr>
              <a:t>Вход и </a:t>
            </a:r>
            <a:r>
              <a:rPr dirty="0" sz="900">
                <a:latin typeface="Verdana"/>
                <a:cs typeface="Verdana"/>
              </a:rPr>
              <a:t>выход </a:t>
            </a:r>
            <a:r>
              <a:rPr dirty="0" sz="900" spc="-5">
                <a:latin typeface="Verdana"/>
                <a:cs typeface="Verdana"/>
              </a:rPr>
              <a:t>пользователя).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225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того чтобы зарегистрироваться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необходимо:</a:t>
            </a:r>
            <a:endParaRPr sz="900">
              <a:latin typeface="Verdana"/>
              <a:cs typeface="Verdana"/>
            </a:endParaRPr>
          </a:p>
          <a:p>
            <a:pPr algn="just" lvl="2" marL="447040" indent="-15494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47675" algn="l"/>
              </a:tabLst>
            </a:pPr>
            <a:r>
              <a:rPr dirty="0" sz="900" spc="-5">
                <a:latin typeface="Verdana"/>
                <a:cs typeface="Verdana"/>
              </a:rPr>
              <a:t>Открыть окно регистрации нажатием на ссылку «Регистрация» на </a:t>
            </a:r>
            <a:r>
              <a:rPr dirty="0" sz="900">
                <a:latin typeface="Verdana"/>
                <a:cs typeface="Verdana"/>
              </a:rPr>
              <a:t>главной </a:t>
            </a:r>
            <a:r>
              <a:rPr dirty="0" sz="900" spc="-5">
                <a:latin typeface="Verdana"/>
                <a:cs typeface="Verdana"/>
              </a:rPr>
              <a:t>странице</a:t>
            </a:r>
            <a:r>
              <a:rPr dirty="0" sz="900" spc="1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сайта.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4884" y="4309345"/>
            <a:ext cx="5661025" cy="60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2870" marR="5080" indent="-232283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2. Ссылки «Регистрация» и «Войти» расположены в правом верхнем углу  страницы.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900" spc="-5">
                <a:latin typeface="Verdana"/>
                <a:cs typeface="Verdana"/>
              </a:rPr>
              <a:t>2. В открывшемся окне </a:t>
            </a:r>
            <a:r>
              <a:rPr dirty="0" sz="900">
                <a:latin typeface="Verdana"/>
                <a:cs typeface="Verdana"/>
              </a:rPr>
              <a:t>введите </a:t>
            </a:r>
            <a:r>
              <a:rPr dirty="0" sz="900" spc="-5">
                <a:latin typeface="Verdana"/>
                <a:cs typeface="Verdana"/>
              </a:rPr>
              <a:t>адрес </a:t>
            </a:r>
            <a:r>
              <a:rPr dirty="0" sz="900">
                <a:latin typeface="Verdana"/>
                <a:cs typeface="Verdana"/>
              </a:rPr>
              <a:t>своей </a:t>
            </a:r>
            <a:r>
              <a:rPr dirty="0" sz="900" spc="-5">
                <a:latin typeface="Verdana"/>
                <a:cs typeface="Verdana"/>
              </a:rPr>
              <a:t>электронной почты и нажмите</a:t>
            </a:r>
            <a:r>
              <a:rPr dirty="0" sz="900" spc="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«Готово».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798" y="6433804"/>
            <a:ext cx="5968365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3. Начальная форма</a:t>
            </a:r>
            <a:r>
              <a:rPr dirty="0" sz="900" spc="1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регистрации.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indent="226695">
              <a:lnSpc>
                <a:spcPct val="121100"/>
              </a:lnSpc>
              <a:spcBef>
                <a:spcPts val="655"/>
              </a:spcBef>
            </a:pPr>
            <a:r>
              <a:rPr dirty="0" sz="900" spc="-5">
                <a:latin typeface="Verdana"/>
                <a:cs typeface="Verdana"/>
              </a:rPr>
              <a:t>3. Через некоторое время на указанную </a:t>
            </a:r>
            <a:r>
              <a:rPr dirty="0" sz="900">
                <a:latin typeface="Verdana"/>
                <a:cs typeface="Verdana"/>
              </a:rPr>
              <a:t>почту придет </a:t>
            </a:r>
            <a:r>
              <a:rPr dirty="0" sz="900" spc="-5">
                <a:latin typeface="Verdana"/>
                <a:cs typeface="Verdana"/>
              </a:rPr>
              <a:t>письмо с паролем, в окне регистрации  появится поле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ввода </a:t>
            </a:r>
            <a:r>
              <a:rPr dirty="0" sz="900">
                <a:latin typeface="Verdana"/>
                <a:cs typeface="Verdana"/>
              </a:rPr>
              <a:t>пароля </a:t>
            </a:r>
            <a:r>
              <a:rPr dirty="0" sz="900" spc="-5">
                <a:latin typeface="Verdana"/>
                <a:cs typeface="Verdana"/>
              </a:rPr>
              <a:t>(см. рис.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4).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2011" y="3691138"/>
            <a:ext cx="865602" cy="529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60192" y="3540231"/>
            <a:ext cx="1987550" cy="727075"/>
          </a:xfrm>
          <a:custGeom>
            <a:avLst/>
            <a:gdLst/>
            <a:ahLst/>
            <a:cxnLst/>
            <a:rect l="l" t="t" r="r" b="b"/>
            <a:pathLst>
              <a:path w="1987550" h="727075">
                <a:moveTo>
                  <a:pt x="198577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725424"/>
                </a:lnTo>
                <a:lnTo>
                  <a:pt x="3048" y="726948"/>
                </a:lnTo>
                <a:lnTo>
                  <a:pt x="1985772" y="726948"/>
                </a:lnTo>
                <a:lnTo>
                  <a:pt x="1987296" y="725424"/>
                </a:lnTo>
                <a:lnTo>
                  <a:pt x="1987296" y="722376"/>
                </a:lnTo>
                <a:lnTo>
                  <a:pt x="9144" y="722376"/>
                </a:lnTo>
                <a:lnTo>
                  <a:pt x="4572" y="717804"/>
                </a:lnTo>
                <a:lnTo>
                  <a:pt x="9144" y="717804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987296" y="4572"/>
                </a:lnTo>
                <a:lnTo>
                  <a:pt x="1987296" y="3048"/>
                </a:lnTo>
                <a:lnTo>
                  <a:pt x="1985772" y="0"/>
                </a:lnTo>
                <a:close/>
              </a:path>
              <a:path w="1987550" h="727075">
                <a:moveTo>
                  <a:pt x="9144" y="717804"/>
                </a:moveTo>
                <a:lnTo>
                  <a:pt x="4572" y="717804"/>
                </a:lnTo>
                <a:lnTo>
                  <a:pt x="9144" y="722376"/>
                </a:lnTo>
                <a:lnTo>
                  <a:pt x="9144" y="717804"/>
                </a:lnTo>
                <a:close/>
              </a:path>
              <a:path w="1987550" h="727075">
                <a:moveTo>
                  <a:pt x="1978152" y="717804"/>
                </a:moveTo>
                <a:lnTo>
                  <a:pt x="9144" y="717804"/>
                </a:lnTo>
                <a:lnTo>
                  <a:pt x="9144" y="722376"/>
                </a:lnTo>
                <a:lnTo>
                  <a:pt x="1978152" y="722376"/>
                </a:lnTo>
                <a:lnTo>
                  <a:pt x="1978152" y="717804"/>
                </a:lnTo>
                <a:close/>
              </a:path>
              <a:path w="1987550" h="727075">
                <a:moveTo>
                  <a:pt x="1978152" y="4572"/>
                </a:moveTo>
                <a:lnTo>
                  <a:pt x="1978152" y="722376"/>
                </a:lnTo>
                <a:lnTo>
                  <a:pt x="1982724" y="717804"/>
                </a:lnTo>
                <a:lnTo>
                  <a:pt x="1987296" y="717804"/>
                </a:lnTo>
                <a:lnTo>
                  <a:pt x="1987296" y="9144"/>
                </a:lnTo>
                <a:lnTo>
                  <a:pt x="1982724" y="9144"/>
                </a:lnTo>
                <a:lnTo>
                  <a:pt x="1978152" y="4572"/>
                </a:lnTo>
                <a:close/>
              </a:path>
              <a:path w="1987550" h="727075">
                <a:moveTo>
                  <a:pt x="1987296" y="717804"/>
                </a:moveTo>
                <a:lnTo>
                  <a:pt x="1982724" y="717804"/>
                </a:lnTo>
                <a:lnTo>
                  <a:pt x="1978152" y="722376"/>
                </a:lnTo>
                <a:lnTo>
                  <a:pt x="1987296" y="722376"/>
                </a:lnTo>
                <a:lnTo>
                  <a:pt x="1987296" y="717804"/>
                </a:lnTo>
                <a:close/>
              </a:path>
              <a:path w="1987550" h="72707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987550" h="727075">
                <a:moveTo>
                  <a:pt x="197815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978152" y="9144"/>
                </a:lnTo>
                <a:lnTo>
                  <a:pt x="1978152" y="4572"/>
                </a:lnTo>
                <a:close/>
              </a:path>
              <a:path w="1987550" h="727075">
                <a:moveTo>
                  <a:pt x="1987296" y="4572"/>
                </a:moveTo>
                <a:lnTo>
                  <a:pt x="1978152" y="4572"/>
                </a:lnTo>
                <a:lnTo>
                  <a:pt x="1982724" y="9144"/>
                </a:lnTo>
                <a:lnTo>
                  <a:pt x="1987296" y="9144"/>
                </a:lnTo>
                <a:lnTo>
                  <a:pt x="198729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0735" y="5176958"/>
            <a:ext cx="2418588" cy="1149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1592" y="5102331"/>
            <a:ext cx="2437130" cy="1262380"/>
          </a:xfrm>
          <a:custGeom>
            <a:avLst/>
            <a:gdLst/>
            <a:ahLst/>
            <a:cxnLst/>
            <a:rect l="l" t="t" r="r" b="b"/>
            <a:pathLst>
              <a:path w="2437129" h="1262379">
                <a:moveTo>
                  <a:pt x="243535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60348"/>
                </a:lnTo>
                <a:lnTo>
                  <a:pt x="3048" y="1261872"/>
                </a:lnTo>
                <a:lnTo>
                  <a:pt x="2435352" y="1261872"/>
                </a:lnTo>
                <a:lnTo>
                  <a:pt x="2436876" y="1260348"/>
                </a:lnTo>
                <a:lnTo>
                  <a:pt x="2436876" y="1257300"/>
                </a:lnTo>
                <a:lnTo>
                  <a:pt x="9144" y="1257300"/>
                </a:lnTo>
                <a:lnTo>
                  <a:pt x="4572" y="1252728"/>
                </a:lnTo>
                <a:lnTo>
                  <a:pt x="9144" y="1252728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2436876" y="4572"/>
                </a:lnTo>
                <a:lnTo>
                  <a:pt x="2436876" y="3048"/>
                </a:lnTo>
                <a:lnTo>
                  <a:pt x="2435352" y="0"/>
                </a:lnTo>
                <a:close/>
              </a:path>
              <a:path w="2437129" h="1262379">
                <a:moveTo>
                  <a:pt x="9144" y="1252728"/>
                </a:moveTo>
                <a:lnTo>
                  <a:pt x="4572" y="1252728"/>
                </a:lnTo>
                <a:lnTo>
                  <a:pt x="9144" y="1257300"/>
                </a:lnTo>
                <a:lnTo>
                  <a:pt x="9144" y="1252728"/>
                </a:lnTo>
                <a:close/>
              </a:path>
              <a:path w="2437129" h="1262379">
                <a:moveTo>
                  <a:pt x="2427732" y="1252728"/>
                </a:moveTo>
                <a:lnTo>
                  <a:pt x="9144" y="1252728"/>
                </a:lnTo>
                <a:lnTo>
                  <a:pt x="9144" y="1257300"/>
                </a:lnTo>
                <a:lnTo>
                  <a:pt x="2427732" y="1257300"/>
                </a:lnTo>
                <a:lnTo>
                  <a:pt x="2427732" y="1252728"/>
                </a:lnTo>
                <a:close/>
              </a:path>
              <a:path w="2437129" h="1262379">
                <a:moveTo>
                  <a:pt x="2427732" y="4572"/>
                </a:moveTo>
                <a:lnTo>
                  <a:pt x="2427732" y="1257300"/>
                </a:lnTo>
                <a:lnTo>
                  <a:pt x="2432304" y="1252728"/>
                </a:lnTo>
                <a:lnTo>
                  <a:pt x="2436876" y="1252728"/>
                </a:lnTo>
                <a:lnTo>
                  <a:pt x="2436876" y="9144"/>
                </a:lnTo>
                <a:lnTo>
                  <a:pt x="2432304" y="9144"/>
                </a:lnTo>
                <a:lnTo>
                  <a:pt x="2427732" y="4572"/>
                </a:lnTo>
                <a:close/>
              </a:path>
              <a:path w="2437129" h="1262379">
                <a:moveTo>
                  <a:pt x="2436876" y="1252728"/>
                </a:moveTo>
                <a:lnTo>
                  <a:pt x="2432304" y="1252728"/>
                </a:lnTo>
                <a:lnTo>
                  <a:pt x="2427732" y="1257300"/>
                </a:lnTo>
                <a:lnTo>
                  <a:pt x="2436876" y="1257300"/>
                </a:lnTo>
                <a:lnTo>
                  <a:pt x="2436876" y="1252728"/>
                </a:lnTo>
                <a:close/>
              </a:path>
              <a:path w="2437129" h="1262379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2437129" h="1262379">
                <a:moveTo>
                  <a:pt x="2427732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2427732" y="9144"/>
                </a:lnTo>
                <a:lnTo>
                  <a:pt x="2427732" y="4572"/>
                </a:lnTo>
                <a:close/>
              </a:path>
              <a:path w="2437129" h="1262379">
                <a:moveTo>
                  <a:pt x="2436876" y="4572"/>
                </a:moveTo>
                <a:lnTo>
                  <a:pt x="2427732" y="4572"/>
                </a:lnTo>
                <a:lnTo>
                  <a:pt x="2432304" y="9144"/>
                </a:lnTo>
                <a:lnTo>
                  <a:pt x="2436876" y="9144"/>
                </a:lnTo>
                <a:lnTo>
                  <a:pt x="24368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392" y="482578"/>
            <a:ext cx="1114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1888" y="482578"/>
            <a:ext cx="1612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Verdana"/>
                <a:cs typeface="Verdana"/>
              </a:rPr>
              <a:t>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372" y="672063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 h="0">
                <a:moveTo>
                  <a:pt x="0" y="0"/>
                </a:moveTo>
                <a:lnTo>
                  <a:pt x="14538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2220" y="672063"/>
            <a:ext cx="2014855" cy="0"/>
          </a:xfrm>
          <a:custGeom>
            <a:avLst/>
            <a:gdLst/>
            <a:ahLst/>
            <a:cxnLst/>
            <a:rect l="l" t="t" r="r" b="b"/>
            <a:pathLst>
              <a:path w="2014854" h="0">
                <a:moveTo>
                  <a:pt x="0" y="0"/>
                </a:moveTo>
                <a:lnTo>
                  <a:pt x="20147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33900" y="672063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 h="0">
                <a:moveTo>
                  <a:pt x="0" y="0"/>
                </a:moveTo>
                <a:lnTo>
                  <a:pt x="25237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0516" y="9742923"/>
            <a:ext cx="3647440" cy="0"/>
          </a:xfrm>
          <a:custGeom>
            <a:avLst/>
            <a:gdLst/>
            <a:ahLst/>
            <a:cxnLst/>
            <a:rect l="l" t="t" r="r" b="b"/>
            <a:pathLst>
              <a:path w="3647440" h="0">
                <a:moveTo>
                  <a:pt x="0" y="0"/>
                </a:moveTo>
                <a:lnTo>
                  <a:pt x="364693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3544" y="9742923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 h="0">
                <a:moveTo>
                  <a:pt x="0" y="0"/>
                </a:moveTo>
                <a:lnTo>
                  <a:pt x="144322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2868" y="9742923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67804" y="4118851"/>
            <a:ext cx="5968365" cy="140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566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4. </a:t>
            </a:r>
            <a:r>
              <a:rPr dirty="0" sz="900" spc="-10" b="1">
                <a:latin typeface="Verdana"/>
                <a:cs typeface="Verdana"/>
              </a:rPr>
              <a:t>Форма </a:t>
            </a:r>
            <a:r>
              <a:rPr dirty="0" sz="900" spc="-5" b="1">
                <a:latin typeface="Verdana"/>
                <a:cs typeface="Verdana"/>
              </a:rPr>
              <a:t>регистрации после отправки на почту письма с</a:t>
            </a:r>
            <a:r>
              <a:rPr dirty="0" sz="900" spc="8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паролем.</a:t>
            </a:r>
            <a:endParaRPr sz="900">
              <a:latin typeface="Verdana"/>
              <a:cs typeface="Verdana"/>
            </a:endParaRPr>
          </a:p>
          <a:p>
            <a:pPr marL="387350" indent="-148590">
              <a:lnSpc>
                <a:spcPct val="100000"/>
              </a:lnSpc>
              <a:spcBef>
                <a:spcPts val="825"/>
              </a:spcBef>
              <a:buAutoNum type="arabicPeriod" startAt="4"/>
              <a:tabLst>
                <a:tab pos="387985" algn="l"/>
              </a:tabLst>
            </a:pPr>
            <a:r>
              <a:rPr dirty="0" sz="900" spc="-5">
                <a:latin typeface="Verdana"/>
                <a:cs typeface="Verdana"/>
              </a:rPr>
              <a:t>Введите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пароль,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высланный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почту,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появившееся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для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пароля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r>
              <a:rPr dirty="0" sz="900" spc="-4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нажмите</a:t>
            </a:r>
            <a:r>
              <a:rPr dirty="0" sz="900" spc="-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кнопку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«Войти». Также Вы можете предварительно убедиться, что </a:t>
            </a:r>
            <a:r>
              <a:rPr dirty="0" sz="900">
                <a:latin typeface="Verdana"/>
                <a:cs typeface="Verdana"/>
              </a:rPr>
              <a:t>пароль введен </a:t>
            </a:r>
            <a:r>
              <a:rPr dirty="0" sz="900" spc="-5">
                <a:latin typeface="Verdana"/>
                <a:cs typeface="Verdana"/>
              </a:rPr>
              <a:t>правильно нажав на  галочку «Показать </a:t>
            </a:r>
            <a:r>
              <a:rPr dirty="0" sz="900">
                <a:latin typeface="Verdana"/>
                <a:cs typeface="Verdana"/>
              </a:rPr>
              <a:t>пароль», </a:t>
            </a:r>
            <a:r>
              <a:rPr dirty="0" sz="900" spc="-5">
                <a:latin typeface="Verdana"/>
                <a:cs typeface="Verdana"/>
              </a:rPr>
              <a:t>чтобы вместо точек </a:t>
            </a:r>
            <a:r>
              <a:rPr dirty="0" sz="900">
                <a:latin typeface="Verdana"/>
                <a:cs typeface="Verdana"/>
              </a:rPr>
              <a:t>отображались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символы.</a:t>
            </a:r>
            <a:endParaRPr sz="900">
              <a:latin typeface="Verdana"/>
              <a:cs typeface="Verdana"/>
            </a:endParaRPr>
          </a:p>
          <a:p>
            <a:pPr marL="402590" indent="-163830">
              <a:lnSpc>
                <a:spcPct val="100000"/>
              </a:lnSpc>
              <a:spcBef>
                <a:spcPts val="145"/>
              </a:spcBef>
              <a:buAutoNum type="arabicPeriod" startAt="5"/>
              <a:tabLst>
                <a:tab pos="403225" algn="l"/>
              </a:tabLst>
            </a:pPr>
            <a:r>
              <a:rPr dirty="0" sz="900" spc="-5">
                <a:latin typeface="Verdana"/>
                <a:cs typeface="Verdana"/>
              </a:rPr>
              <a:t>Перед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завершением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регистрации</a:t>
            </a:r>
            <a:r>
              <a:rPr dirty="0" sz="900" spc="1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Вам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будет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предложено</a:t>
            </a:r>
            <a:r>
              <a:rPr dirty="0" sz="900" spc="9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ознакомиться</a:t>
            </a:r>
            <a:r>
              <a:rPr dirty="0" sz="900" spc="8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</a:t>
            </a:r>
            <a:r>
              <a:rPr dirty="0" sz="900" spc="9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пользовательским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соглашением.</a:t>
            </a:r>
            <a:r>
              <a:rPr dirty="0" sz="900" spc="2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Поставленная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галочка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«Я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принимаю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условия…»</a:t>
            </a:r>
            <a:r>
              <a:rPr dirty="0" sz="900" spc="2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означает</a:t>
            </a:r>
            <a:r>
              <a:rPr dirty="0" sz="900" spc="2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–</a:t>
            </a:r>
            <a:r>
              <a:rPr dirty="0" sz="900" spc="2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что</a:t>
            </a:r>
            <a:r>
              <a:rPr dirty="0" sz="900" spc="23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Вы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прочитали</a:t>
            </a:r>
            <a:r>
              <a:rPr dirty="0" sz="900" spc="229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21100"/>
              </a:lnSpc>
              <a:spcBef>
                <a:spcPts val="15"/>
              </a:spcBef>
            </a:pPr>
            <a:r>
              <a:rPr dirty="0" sz="900" spc="-5">
                <a:latin typeface="Verdana"/>
                <a:cs typeface="Verdana"/>
              </a:rPr>
              <a:t>принимаете условия Пользовательского соглашения. Для принятия пользовательского соглашения  поставьте галочку и нажмите на кнопку «Войти в</a:t>
            </a:r>
            <a:r>
              <a:rPr dirty="0" sz="900" spc="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744" y="7841986"/>
            <a:ext cx="5968365" cy="1404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375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5. Окно принятия условий нового Пользовательского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соглашения.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2200"/>
              </a:lnSpc>
              <a:spcBef>
                <a:spcPts val="585"/>
              </a:spcBef>
            </a:pPr>
            <a:r>
              <a:rPr dirty="0" sz="900" spc="-5">
                <a:latin typeface="Verdana"/>
                <a:cs typeface="Verdana"/>
              </a:rPr>
              <a:t>6. Сразу </a:t>
            </a:r>
            <a:r>
              <a:rPr dirty="0" sz="900">
                <a:latin typeface="Verdana"/>
                <a:cs typeface="Verdana"/>
              </a:rPr>
              <a:t>после </a:t>
            </a:r>
            <a:r>
              <a:rPr dirty="0" sz="900" spc="-5">
                <a:latin typeface="Verdana"/>
                <a:cs typeface="Verdana"/>
              </a:rPr>
              <a:t>завершения регистрации откроется </a:t>
            </a:r>
            <a:r>
              <a:rPr dirty="0" sz="900">
                <a:latin typeface="Verdana"/>
                <a:cs typeface="Verdana"/>
              </a:rPr>
              <a:t>ваш личный </a:t>
            </a:r>
            <a:r>
              <a:rPr dirty="0" sz="900" spc="-5">
                <a:latin typeface="Verdana"/>
                <a:cs typeface="Verdana"/>
              </a:rPr>
              <a:t>кабинет, теперь Вы можете  приступить к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работе.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Если </a:t>
            </a:r>
            <a:r>
              <a:rPr dirty="0" sz="900" i="1">
                <a:latin typeface="Verdana"/>
                <a:cs typeface="Verdana"/>
              </a:rPr>
              <a:t>ваша </a:t>
            </a:r>
            <a:r>
              <a:rPr dirty="0" sz="900" spc="-5" i="1">
                <a:latin typeface="Verdana"/>
                <a:cs typeface="Verdana"/>
              </a:rPr>
              <a:t>почта уже была использована для регистрации раньше, Вы не сможете  </a:t>
            </a:r>
            <a:r>
              <a:rPr dirty="0" sz="900" spc="-5" i="1">
                <a:latin typeface="Verdana"/>
                <a:cs typeface="Verdana"/>
              </a:rPr>
              <a:t>зарегистрироваться по </a:t>
            </a:r>
            <a:r>
              <a:rPr dirty="0" sz="900" i="1">
                <a:latin typeface="Verdana"/>
                <a:cs typeface="Verdana"/>
              </a:rPr>
              <a:t>данной </a:t>
            </a:r>
            <a:r>
              <a:rPr dirty="0" sz="900" spc="-5" i="1">
                <a:latin typeface="Verdana"/>
                <a:cs typeface="Verdana"/>
              </a:rPr>
              <a:t>почте </a:t>
            </a:r>
            <a:r>
              <a:rPr dirty="0" sz="900" i="1">
                <a:latin typeface="Verdana"/>
                <a:cs typeface="Verdana"/>
              </a:rPr>
              <a:t>заново, </a:t>
            </a:r>
            <a:r>
              <a:rPr dirty="0" sz="900" spc="-5" i="1">
                <a:latin typeface="Verdana"/>
                <a:cs typeface="Verdana"/>
              </a:rPr>
              <a:t>в таком случае </a:t>
            </a:r>
            <a:r>
              <a:rPr dirty="0" sz="900" i="1">
                <a:latin typeface="Verdana"/>
                <a:cs typeface="Verdana"/>
              </a:rPr>
              <a:t>для </a:t>
            </a:r>
            <a:r>
              <a:rPr dirty="0" sz="900" spc="-5" i="1">
                <a:latin typeface="Verdana"/>
                <a:cs typeface="Verdana"/>
              </a:rPr>
              <a:t>доступа в кабинет</a:t>
            </a:r>
            <a:r>
              <a:rPr dirty="0" sz="900" spc="2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нужно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900" spc="-5" i="1">
                <a:latin typeface="Verdana"/>
                <a:cs typeface="Verdana"/>
              </a:rPr>
              <a:t>воспользоваться формой </a:t>
            </a:r>
            <a:r>
              <a:rPr dirty="0" sz="900" i="1">
                <a:latin typeface="Verdana"/>
                <a:cs typeface="Verdana"/>
              </a:rPr>
              <a:t>входа </a:t>
            </a:r>
            <a:r>
              <a:rPr dirty="0" sz="900" spc="-5" i="1">
                <a:latin typeface="Verdana"/>
                <a:cs typeface="Verdana"/>
              </a:rPr>
              <a:t>в</a:t>
            </a:r>
            <a:r>
              <a:rPr dirty="0" sz="900" spc="-2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кабинет.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</a:pPr>
            <a:r>
              <a:rPr dirty="0" sz="900" spc="-5" i="1">
                <a:latin typeface="Verdana"/>
                <a:cs typeface="Verdana"/>
              </a:rPr>
              <a:t>Если</a:t>
            </a:r>
            <a:r>
              <a:rPr dirty="0" sz="900" spc="-7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письмо</a:t>
            </a:r>
            <a:r>
              <a:rPr dirty="0" sz="900" spc="-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не</a:t>
            </a:r>
            <a:r>
              <a:rPr dirty="0" sz="900" spc="-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приходит</a:t>
            </a:r>
            <a:r>
              <a:rPr dirty="0" sz="900" spc="-5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на</a:t>
            </a:r>
            <a:r>
              <a:rPr dirty="0" sz="900" spc="-7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почту</a:t>
            </a:r>
            <a:r>
              <a:rPr dirty="0" sz="900" spc="-5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длительное</a:t>
            </a:r>
            <a:r>
              <a:rPr dirty="0" sz="900" spc="-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время,</a:t>
            </a:r>
            <a:r>
              <a:rPr dirty="0" sz="900" spc="-7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попробуйте</a:t>
            </a:r>
            <a:r>
              <a:rPr dirty="0" sz="900" spc="-6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выполнить</a:t>
            </a:r>
            <a:r>
              <a:rPr dirty="0" sz="900" spc="-65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процедуру</a:t>
            </a:r>
            <a:r>
              <a:rPr dirty="0" sz="900" spc="-65" i="1">
                <a:latin typeface="Verdana"/>
                <a:cs typeface="Verdana"/>
              </a:rPr>
              <a:t> </a:t>
            </a:r>
            <a:r>
              <a:rPr dirty="0" sz="900" i="1">
                <a:latin typeface="Verdana"/>
                <a:cs typeface="Verdana"/>
              </a:rPr>
              <a:t>заново,  </a:t>
            </a:r>
            <a:r>
              <a:rPr dirty="0" sz="900" spc="-5" i="1">
                <a:latin typeface="Verdana"/>
                <a:cs typeface="Verdana"/>
              </a:rPr>
              <a:t>убедитесь в том, что </a:t>
            </a:r>
            <a:r>
              <a:rPr dirty="0" sz="900" i="1">
                <a:latin typeface="Verdana"/>
                <a:cs typeface="Verdana"/>
              </a:rPr>
              <a:t>почта введена</a:t>
            </a:r>
            <a:r>
              <a:rPr dirty="0" sz="900" spc="-10" i="1">
                <a:latin typeface="Verdana"/>
                <a:cs typeface="Verdana"/>
              </a:rPr>
              <a:t> </a:t>
            </a:r>
            <a:r>
              <a:rPr dirty="0" sz="900" spc="-5" i="1">
                <a:latin typeface="Verdana"/>
                <a:cs typeface="Verdana"/>
              </a:rPr>
              <a:t>корректно.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85288" y="792490"/>
            <a:ext cx="2731008" cy="3261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87523" y="5539734"/>
            <a:ext cx="3752088" cy="2205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705" cy="1046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Вход и выход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пользователя</a:t>
            </a:r>
            <a:endParaRPr sz="1200">
              <a:latin typeface="Arial"/>
              <a:cs typeface="Arial"/>
            </a:endParaRPr>
          </a:p>
          <a:p>
            <a:pPr marL="66040" marR="5080" indent="226695">
              <a:lnSpc>
                <a:spcPct val="121100"/>
              </a:lnSpc>
              <a:spcBef>
                <a:spcPts val="420"/>
              </a:spcBef>
            </a:pPr>
            <a:r>
              <a:rPr dirty="0" sz="900" spc="-5">
                <a:latin typeface="Verdana"/>
                <a:cs typeface="Verdana"/>
              </a:rPr>
              <a:t>Если Вы являетесь зарегистрированным пользователем, то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доступа в </a:t>
            </a:r>
            <a:r>
              <a:rPr dirty="0" sz="900">
                <a:latin typeface="Verdana"/>
                <a:cs typeface="Verdana"/>
              </a:rPr>
              <a:t>ваш личный </a:t>
            </a:r>
            <a:r>
              <a:rPr dirty="0" sz="900" spc="-5">
                <a:latin typeface="Verdana"/>
                <a:cs typeface="Verdana"/>
              </a:rPr>
              <a:t>кабинет  воспользуетесь формой входа, </a:t>
            </a:r>
            <a:r>
              <a:rPr dirty="0" sz="900">
                <a:latin typeface="Verdana"/>
                <a:cs typeface="Verdana"/>
              </a:rPr>
              <a:t>для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этого:</a:t>
            </a:r>
            <a:endParaRPr sz="900">
              <a:latin typeface="Verdana"/>
              <a:cs typeface="Verdana"/>
            </a:endParaRPr>
          </a:p>
          <a:p>
            <a:pPr lvl="2" marL="447040" indent="-15494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47675" algn="l"/>
              </a:tabLst>
            </a:pPr>
            <a:r>
              <a:rPr dirty="0" sz="900" spc="-5">
                <a:latin typeface="Verdana"/>
                <a:cs typeface="Verdana"/>
              </a:rPr>
              <a:t>Нажмите на ссылку «Войти» (рис. 6) </a:t>
            </a:r>
            <a:r>
              <a:rPr dirty="0" sz="900">
                <a:latin typeface="Verdana"/>
                <a:cs typeface="Verdana"/>
              </a:rPr>
              <a:t>или «Войти </a:t>
            </a:r>
            <a:r>
              <a:rPr dirty="0" sz="900" spc="-5">
                <a:latin typeface="Verdana"/>
                <a:cs typeface="Verdana"/>
              </a:rPr>
              <a:t>в кабинет» (рис.</a:t>
            </a:r>
            <a:r>
              <a:rPr dirty="0" sz="900" spc="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7).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2559" y="2439397"/>
            <a:ext cx="53124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5210" marR="5080" indent="-2303145">
              <a:lnSpc>
                <a:spcPct val="1222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6 Ссылки «Регистрация» и «Войти» расположены в правом верхнем углу  страницы.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811" y="3346177"/>
            <a:ext cx="5967730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978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7 Ссылка «Войти в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кабинет»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1100"/>
              </a:lnSpc>
              <a:spcBef>
                <a:spcPts val="600"/>
              </a:spcBef>
            </a:pPr>
            <a:r>
              <a:rPr dirty="0" sz="900" spc="-5">
                <a:latin typeface="Verdana"/>
                <a:cs typeface="Verdana"/>
              </a:rPr>
              <a:t>2. Откроется форма входа, </a:t>
            </a:r>
            <a:r>
              <a:rPr dirty="0" sz="900">
                <a:latin typeface="Verdana"/>
                <a:cs typeface="Verdana"/>
              </a:rPr>
              <a:t>вводите </a:t>
            </a:r>
            <a:r>
              <a:rPr dirty="0" sz="900" spc="-5">
                <a:latin typeface="Verdana"/>
                <a:cs typeface="Verdana"/>
              </a:rPr>
              <a:t>в форму </a:t>
            </a:r>
            <a:r>
              <a:rPr dirty="0" sz="900">
                <a:latin typeface="Verdana"/>
                <a:cs typeface="Verdana"/>
              </a:rPr>
              <a:t>свою </a:t>
            </a:r>
            <a:r>
              <a:rPr dirty="0" sz="900" spc="-5">
                <a:latin typeface="Verdana"/>
                <a:cs typeface="Verdana"/>
              </a:rPr>
              <a:t>почту и </a:t>
            </a:r>
            <a:r>
              <a:rPr dirty="0" sz="900">
                <a:latin typeface="Verdana"/>
                <a:cs typeface="Verdana"/>
              </a:rPr>
              <a:t>пароль. </a:t>
            </a:r>
            <a:r>
              <a:rPr dirty="0" sz="900" spc="-5">
                <a:latin typeface="Verdana"/>
                <a:cs typeface="Verdana"/>
              </a:rPr>
              <a:t>После входа Вы окажетесь в  </a:t>
            </a:r>
            <a:r>
              <a:rPr dirty="0" sz="900">
                <a:latin typeface="Verdana"/>
                <a:cs typeface="Verdana"/>
              </a:rPr>
              <a:t>своем личном</a:t>
            </a:r>
            <a:r>
              <a:rPr dirty="0" sz="900" spc="-2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кабинете.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789" y="7316200"/>
            <a:ext cx="5969000" cy="2267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76580" marR="115570" indent="51435">
              <a:lnSpc>
                <a:spcPct val="121500"/>
              </a:lnSpc>
              <a:spcBef>
                <a:spcPts val="95"/>
              </a:spcBef>
            </a:pPr>
            <a:r>
              <a:rPr dirty="0" sz="900" spc="-5" b="1">
                <a:latin typeface="Verdana"/>
                <a:cs typeface="Verdana"/>
              </a:rPr>
              <a:t>Рис. 8. </a:t>
            </a:r>
            <a:r>
              <a:rPr dirty="0" sz="900" spc="-10" b="1">
                <a:latin typeface="Verdana"/>
                <a:cs typeface="Verdana"/>
              </a:rPr>
              <a:t>Форма </a:t>
            </a:r>
            <a:r>
              <a:rPr dirty="0" sz="900" spc="-5" b="1">
                <a:latin typeface="Verdana"/>
                <a:cs typeface="Verdana"/>
              </a:rPr>
              <a:t>входа в кабинет. 1 – поле для ввода почты, 2 – поле для ввода  </a:t>
            </a:r>
            <a:r>
              <a:rPr dirty="0" sz="900" spc="-10" b="1">
                <a:latin typeface="Verdana"/>
                <a:cs typeface="Verdana"/>
              </a:rPr>
              <a:t>пароля, </a:t>
            </a:r>
            <a:r>
              <a:rPr dirty="0" sz="900" spc="-5" b="1">
                <a:latin typeface="Verdana"/>
                <a:cs typeface="Verdana"/>
              </a:rPr>
              <a:t>3 – иконки социальных сетей для входа с помощью них (см. 2.4), 4 –  галочка переключения (отображать/не отображать пароль), 5 – галочка для  сохранения учетных данных, 6 – ссылка для восстановления пароля (см.</a:t>
            </a:r>
            <a:r>
              <a:rPr dirty="0" sz="900" spc="105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8.1).</a:t>
            </a:r>
            <a:endParaRPr sz="900">
              <a:latin typeface="Verdana"/>
              <a:cs typeface="Verdana"/>
            </a:endParaRPr>
          </a:p>
          <a:p>
            <a:pPr marL="12700" marR="5080" indent="226695">
              <a:lnSpc>
                <a:spcPct val="122200"/>
              </a:lnSpc>
              <a:spcBef>
                <a:spcPts val="590"/>
              </a:spcBef>
            </a:pPr>
            <a:r>
              <a:rPr dirty="0" sz="900" spc="-5">
                <a:latin typeface="Verdana"/>
                <a:cs typeface="Verdana"/>
              </a:rPr>
              <a:t>3.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выхода из кабинета нажмите на иконку «Портрет» в верхнем правом углу </a:t>
            </a:r>
            <a:r>
              <a:rPr dirty="0" sz="900">
                <a:latin typeface="Verdana"/>
                <a:cs typeface="Verdana"/>
              </a:rPr>
              <a:t>любой  </a:t>
            </a:r>
            <a:r>
              <a:rPr dirty="0" sz="900" spc="-5">
                <a:latin typeface="Verdana"/>
                <a:cs typeface="Verdana"/>
              </a:rPr>
              <a:t>страницы, а затем выберите пункт меню</a:t>
            </a:r>
            <a:r>
              <a:rPr dirty="0" sz="900" spc="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«Выйти».</a:t>
            </a:r>
            <a:endParaRPr sz="900">
              <a:latin typeface="Verdana"/>
              <a:cs typeface="Verdana"/>
            </a:endParaRPr>
          </a:p>
          <a:p>
            <a:pPr marL="23939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Нажмите на </a:t>
            </a:r>
            <a:r>
              <a:rPr dirty="0" sz="900">
                <a:latin typeface="Verdana"/>
                <a:cs typeface="Verdana"/>
              </a:rPr>
              <a:t>галочку </a:t>
            </a:r>
            <a:r>
              <a:rPr dirty="0" sz="900" spc="-5">
                <a:latin typeface="Verdana"/>
                <a:cs typeface="Verdana"/>
              </a:rPr>
              <a:t>«Показать </a:t>
            </a:r>
            <a:r>
              <a:rPr dirty="0" sz="900">
                <a:latin typeface="Verdana"/>
                <a:cs typeface="Verdana"/>
              </a:rPr>
              <a:t>пароль» </a:t>
            </a:r>
            <a:r>
              <a:rPr dirty="0" sz="900" spc="-5">
                <a:latin typeface="Verdana"/>
                <a:cs typeface="Verdana"/>
              </a:rPr>
              <a:t>если хотите проверить правильность </a:t>
            </a:r>
            <a:r>
              <a:rPr dirty="0" sz="900">
                <a:latin typeface="Verdana"/>
                <a:cs typeface="Verdana"/>
              </a:rPr>
              <a:t>ввода</a:t>
            </a:r>
            <a:r>
              <a:rPr dirty="0" sz="900" spc="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пароля.</a:t>
            </a:r>
            <a:endParaRPr sz="900">
              <a:latin typeface="Verdana"/>
              <a:cs typeface="Verdana"/>
            </a:endParaRPr>
          </a:p>
          <a:p>
            <a:pPr marL="12700" marR="5715" indent="226695">
              <a:lnSpc>
                <a:spcPts val="1320"/>
              </a:lnSpc>
              <a:spcBef>
                <a:spcPts val="75"/>
              </a:spcBef>
            </a:pPr>
            <a:r>
              <a:rPr dirty="0" sz="900" spc="-5">
                <a:latin typeface="Verdana"/>
                <a:cs typeface="Verdana"/>
              </a:rPr>
              <a:t>Если Вы хотите, чтобы браузер на компьютере, с которого Вы осуществляете </a:t>
            </a:r>
            <a:r>
              <a:rPr dirty="0" sz="900">
                <a:latin typeface="Verdana"/>
                <a:cs typeface="Verdana"/>
              </a:rPr>
              <a:t>вход, </a:t>
            </a:r>
            <a:r>
              <a:rPr dirty="0" sz="900" spc="-5">
                <a:latin typeface="Verdana"/>
                <a:cs typeface="Verdana"/>
              </a:rPr>
              <a:t>запомнил  </a:t>
            </a:r>
            <a:r>
              <a:rPr dirty="0" sz="900">
                <a:latin typeface="Verdana"/>
                <a:cs typeface="Verdana"/>
              </a:rPr>
              <a:t>ваши </a:t>
            </a:r>
            <a:r>
              <a:rPr dirty="0" sz="900" spc="-5">
                <a:latin typeface="Verdana"/>
                <a:cs typeface="Verdana"/>
              </a:rPr>
              <a:t>учетные </a:t>
            </a:r>
            <a:r>
              <a:rPr dirty="0" sz="900">
                <a:latin typeface="Verdana"/>
                <a:cs typeface="Verdana"/>
              </a:rPr>
              <a:t>данные для входа </a:t>
            </a:r>
            <a:r>
              <a:rPr dirty="0" sz="900" spc="-5">
                <a:latin typeface="Verdana"/>
                <a:cs typeface="Verdana"/>
              </a:rPr>
              <a:t>перед нажатием «Войти» необходимо поставить</a:t>
            </a:r>
            <a:r>
              <a:rPr dirty="0" sz="900" spc="-8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галочку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00" spc="-5">
                <a:latin typeface="Verdana"/>
                <a:cs typeface="Verdana"/>
              </a:rPr>
              <a:t>«Запомнить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меня».</a:t>
            </a:r>
            <a:endParaRPr sz="900">
              <a:latin typeface="Verdana"/>
              <a:cs typeface="Verdana"/>
            </a:endParaRPr>
          </a:p>
          <a:p>
            <a:pPr marL="239395" marR="5080">
              <a:lnSpc>
                <a:spcPct val="121100"/>
              </a:lnSpc>
              <a:spcBef>
                <a:spcPts val="15"/>
              </a:spcBef>
            </a:pPr>
            <a:r>
              <a:rPr dirty="0" sz="900">
                <a:latin typeface="Verdana"/>
                <a:cs typeface="Verdana"/>
              </a:rPr>
              <a:t>Для входа </a:t>
            </a:r>
            <a:r>
              <a:rPr dirty="0" sz="900" spc="-5">
                <a:latin typeface="Verdana"/>
                <a:cs typeface="Verdana"/>
              </a:rPr>
              <a:t>в кабинет можно воспользоваться социальными сетями (см. 2.4 </a:t>
            </a:r>
            <a:r>
              <a:rPr dirty="0" sz="900">
                <a:latin typeface="Verdana"/>
                <a:cs typeface="Verdana"/>
              </a:rPr>
              <a:t>Социальные </a:t>
            </a:r>
            <a:r>
              <a:rPr dirty="0" sz="900" spc="-5">
                <a:latin typeface="Verdana"/>
                <a:cs typeface="Verdana"/>
              </a:rPr>
              <a:t>сети).  Если Вы забыли </a:t>
            </a:r>
            <a:r>
              <a:rPr dirty="0" sz="900">
                <a:latin typeface="Verdana"/>
                <a:cs typeface="Verdana"/>
              </a:rPr>
              <a:t>пароль, </a:t>
            </a:r>
            <a:r>
              <a:rPr dirty="0" sz="900" spc="-10">
                <a:latin typeface="Verdana"/>
                <a:cs typeface="Verdana"/>
              </a:rPr>
              <a:t>то </a:t>
            </a:r>
            <a:r>
              <a:rPr dirty="0" sz="900" spc="-5">
                <a:latin typeface="Verdana"/>
                <a:cs typeface="Verdana"/>
              </a:rPr>
              <a:t>воспользуйтесь ссылкой восстановления пароля «Забыли пароль?»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latin typeface="Verdana"/>
                <a:cs typeface="Verdana"/>
              </a:rPr>
              <a:t>(см. 8.1 Восстановление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пароля).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8252" y="1900893"/>
            <a:ext cx="855947" cy="332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3092" y="1720575"/>
            <a:ext cx="1521460" cy="655320"/>
          </a:xfrm>
          <a:custGeom>
            <a:avLst/>
            <a:gdLst/>
            <a:ahLst/>
            <a:cxnLst/>
            <a:rect l="l" t="t" r="r" b="b"/>
            <a:pathLst>
              <a:path w="1521460" h="655319">
                <a:moveTo>
                  <a:pt x="151942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653796"/>
                </a:lnTo>
                <a:lnTo>
                  <a:pt x="3048" y="655320"/>
                </a:lnTo>
                <a:lnTo>
                  <a:pt x="1519428" y="655320"/>
                </a:lnTo>
                <a:lnTo>
                  <a:pt x="1520952" y="653796"/>
                </a:lnTo>
                <a:lnTo>
                  <a:pt x="1520952" y="650748"/>
                </a:lnTo>
                <a:lnTo>
                  <a:pt x="9144" y="650748"/>
                </a:lnTo>
                <a:lnTo>
                  <a:pt x="4572" y="646176"/>
                </a:lnTo>
                <a:lnTo>
                  <a:pt x="9144" y="646176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520952" y="4572"/>
                </a:lnTo>
                <a:lnTo>
                  <a:pt x="1520952" y="3048"/>
                </a:lnTo>
                <a:lnTo>
                  <a:pt x="1519428" y="0"/>
                </a:lnTo>
                <a:close/>
              </a:path>
              <a:path w="1521460" h="655319">
                <a:moveTo>
                  <a:pt x="9144" y="646176"/>
                </a:moveTo>
                <a:lnTo>
                  <a:pt x="4572" y="646176"/>
                </a:lnTo>
                <a:lnTo>
                  <a:pt x="9144" y="650748"/>
                </a:lnTo>
                <a:lnTo>
                  <a:pt x="9144" y="646176"/>
                </a:lnTo>
                <a:close/>
              </a:path>
              <a:path w="1521460" h="655319">
                <a:moveTo>
                  <a:pt x="1511808" y="646176"/>
                </a:moveTo>
                <a:lnTo>
                  <a:pt x="9144" y="646176"/>
                </a:lnTo>
                <a:lnTo>
                  <a:pt x="9144" y="650748"/>
                </a:lnTo>
                <a:lnTo>
                  <a:pt x="1511808" y="650748"/>
                </a:lnTo>
                <a:lnTo>
                  <a:pt x="1511808" y="646176"/>
                </a:lnTo>
                <a:close/>
              </a:path>
              <a:path w="1521460" h="655319">
                <a:moveTo>
                  <a:pt x="1511808" y="4572"/>
                </a:moveTo>
                <a:lnTo>
                  <a:pt x="1511808" y="650748"/>
                </a:lnTo>
                <a:lnTo>
                  <a:pt x="1516380" y="646176"/>
                </a:lnTo>
                <a:lnTo>
                  <a:pt x="1520952" y="646176"/>
                </a:lnTo>
                <a:lnTo>
                  <a:pt x="1520952" y="9144"/>
                </a:lnTo>
                <a:lnTo>
                  <a:pt x="1516380" y="9144"/>
                </a:lnTo>
                <a:lnTo>
                  <a:pt x="1511808" y="4572"/>
                </a:lnTo>
                <a:close/>
              </a:path>
              <a:path w="1521460" h="655319">
                <a:moveTo>
                  <a:pt x="1520952" y="646176"/>
                </a:moveTo>
                <a:lnTo>
                  <a:pt x="1516380" y="646176"/>
                </a:lnTo>
                <a:lnTo>
                  <a:pt x="1511808" y="650748"/>
                </a:lnTo>
                <a:lnTo>
                  <a:pt x="1520952" y="650748"/>
                </a:lnTo>
                <a:lnTo>
                  <a:pt x="1520952" y="646176"/>
                </a:lnTo>
                <a:close/>
              </a:path>
              <a:path w="1521460" h="655319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521460" h="655319">
                <a:moveTo>
                  <a:pt x="151180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511808" y="9144"/>
                </a:lnTo>
                <a:lnTo>
                  <a:pt x="1511808" y="4572"/>
                </a:lnTo>
                <a:close/>
              </a:path>
              <a:path w="1521460" h="655319">
                <a:moveTo>
                  <a:pt x="1520952" y="4572"/>
                </a:moveTo>
                <a:lnTo>
                  <a:pt x="1511808" y="4572"/>
                </a:lnTo>
                <a:lnTo>
                  <a:pt x="1516380" y="9144"/>
                </a:lnTo>
                <a:lnTo>
                  <a:pt x="1520952" y="9144"/>
                </a:lnTo>
                <a:lnTo>
                  <a:pt x="152095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2779" y="2891038"/>
            <a:ext cx="2170176" cy="35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5403" y="4137332"/>
            <a:ext cx="2701141" cy="309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476" y="482578"/>
            <a:ext cx="6021070" cy="154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4419600" algn="l"/>
              </a:tabLst>
            </a:pPr>
            <a:r>
              <a:rPr dirty="0" sz="900" spc="-5">
                <a:latin typeface="Verdana"/>
                <a:cs typeface="Verdana"/>
              </a:rPr>
              <a:t>ЗАО</a:t>
            </a:r>
            <a:r>
              <a:rPr dirty="0" sz="900" spc="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Анти-Плагиат	Руководство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пользователя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lvl="1" marL="309880" indent="-29718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09880" algn="l"/>
              </a:tabLst>
            </a:pPr>
            <a:r>
              <a:rPr dirty="0" sz="1200" spc="-5" b="1">
                <a:latin typeface="Arial"/>
                <a:cs typeface="Arial"/>
              </a:rPr>
              <a:t>Социальные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сети</a:t>
            </a:r>
            <a:endParaRPr sz="1200">
              <a:latin typeface="Arial"/>
              <a:cs typeface="Arial"/>
            </a:endParaRPr>
          </a:p>
          <a:p>
            <a:pPr algn="just" marL="66040" marR="5080" indent="226695">
              <a:lnSpc>
                <a:spcPct val="121700"/>
              </a:lnSpc>
              <a:spcBef>
                <a:spcPts val="409"/>
              </a:spcBef>
            </a:pPr>
            <a:r>
              <a:rPr dirty="0" sz="900" spc="-5">
                <a:latin typeface="Verdana"/>
                <a:cs typeface="Verdana"/>
              </a:rPr>
              <a:t>При регистрации </a:t>
            </a:r>
            <a:r>
              <a:rPr dirty="0" sz="900">
                <a:latin typeface="Verdana"/>
                <a:cs typeface="Verdana"/>
              </a:rPr>
              <a:t>или обычном входе </a:t>
            </a:r>
            <a:r>
              <a:rPr dirty="0" sz="900" spc="-5">
                <a:latin typeface="Verdana"/>
                <a:cs typeface="Verdana"/>
              </a:rPr>
              <a:t>в </a:t>
            </a:r>
            <a:r>
              <a:rPr dirty="0" sz="900">
                <a:latin typeface="Verdana"/>
                <a:cs typeface="Verdana"/>
              </a:rPr>
              <a:t>личный кабинет </a:t>
            </a:r>
            <a:r>
              <a:rPr dirty="0" sz="900" spc="-5">
                <a:latin typeface="Verdana"/>
                <a:cs typeface="Verdana"/>
              </a:rPr>
              <a:t>Вы можете прикреплять </a:t>
            </a:r>
            <a:r>
              <a:rPr dirty="0" sz="900">
                <a:latin typeface="Verdana"/>
                <a:cs typeface="Verdana"/>
              </a:rPr>
              <a:t>свои </a:t>
            </a:r>
            <a:r>
              <a:rPr dirty="0" sz="900" spc="-5">
                <a:latin typeface="Verdana"/>
                <a:cs typeface="Verdana"/>
              </a:rPr>
              <a:t>аккаунты  </a:t>
            </a:r>
            <a:r>
              <a:rPr dirty="0" sz="900">
                <a:latin typeface="Verdana"/>
                <a:cs typeface="Verdana"/>
              </a:rPr>
              <a:t>социальных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сетей.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Прикрепление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аккаунта</a:t>
            </a:r>
            <a:r>
              <a:rPr dirty="0" sz="900" spc="-5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позволит</a:t>
            </a:r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осуществлять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быстрый</a:t>
            </a:r>
            <a:r>
              <a:rPr dirty="0" sz="900" spc="-5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вход</a:t>
            </a:r>
            <a:r>
              <a:rPr dirty="0" sz="900" spc="-6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в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>
                <a:latin typeface="Verdana"/>
                <a:cs typeface="Verdana"/>
              </a:rPr>
              <a:t>личный</a:t>
            </a:r>
            <a:r>
              <a:rPr dirty="0" sz="900" spc="-6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кабинет  с </a:t>
            </a:r>
            <a:r>
              <a:rPr dirty="0" sz="900">
                <a:latin typeface="Verdana"/>
                <a:cs typeface="Verdana"/>
              </a:rPr>
              <a:t>помощью ваших </a:t>
            </a:r>
            <a:r>
              <a:rPr dirty="0" sz="900" spc="-5">
                <a:latin typeface="Verdana"/>
                <a:cs typeface="Verdana"/>
              </a:rPr>
              <a:t>учетных </a:t>
            </a:r>
            <a:r>
              <a:rPr dirty="0" sz="900">
                <a:latin typeface="Verdana"/>
                <a:cs typeface="Verdana"/>
              </a:rPr>
              <a:t>данных социальной</a:t>
            </a:r>
            <a:r>
              <a:rPr dirty="0" sz="900" spc="-4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сети.</a:t>
            </a:r>
            <a:endParaRPr sz="900">
              <a:latin typeface="Verdana"/>
              <a:cs typeface="Verdana"/>
            </a:endParaRPr>
          </a:p>
          <a:p>
            <a:pPr algn="just" marL="292735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прикрепления социальной</a:t>
            </a:r>
            <a:r>
              <a:rPr dirty="0" sz="900" spc="-15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сети:</a:t>
            </a:r>
            <a:endParaRPr sz="900">
              <a:latin typeface="Verdana"/>
              <a:cs typeface="Verdana"/>
            </a:endParaRPr>
          </a:p>
          <a:p>
            <a:pPr algn="just" lvl="2" marL="447040" indent="-15494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447675" algn="l"/>
              </a:tabLst>
            </a:pPr>
            <a:r>
              <a:rPr dirty="0" sz="900" spc="-5">
                <a:latin typeface="Verdana"/>
                <a:cs typeface="Verdana"/>
              </a:rPr>
              <a:t>Откройте </a:t>
            </a:r>
            <a:r>
              <a:rPr dirty="0" sz="900">
                <a:latin typeface="Verdana"/>
                <a:cs typeface="Verdana"/>
              </a:rPr>
              <a:t>любое </a:t>
            </a:r>
            <a:r>
              <a:rPr dirty="0" sz="900" spc="-5">
                <a:latin typeface="Verdana"/>
                <a:cs typeface="Verdana"/>
              </a:rPr>
              <a:t>окно – </a:t>
            </a:r>
            <a:r>
              <a:rPr dirty="0" sz="900">
                <a:latin typeface="Verdana"/>
                <a:cs typeface="Verdana"/>
              </a:rPr>
              <a:t>«Вход» или</a:t>
            </a:r>
            <a:r>
              <a:rPr dirty="0" sz="900" spc="-2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«Регистрация».</a:t>
            </a:r>
            <a:endParaRPr sz="900">
              <a:latin typeface="Verdana"/>
              <a:cs typeface="Verdana"/>
            </a:endParaRPr>
          </a:p>
          <a:p>
            <a:pPr algn="just" lvl="2" marL="447040" indent="-15494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47675" algn="l"/>
              </a:tabLst>
            </a:pPr>
            <a:r>
              <a:rPr dirty="0" sz="900" spc="-5">
                <a:latin typeface="Verdana"/>
                <a:cs typeface="Verdana"/>
              </a:rPr>
              <a:t>Нажмите на </a:t>
            </a:r>
            <a:r>
              <a:rPr dirty="0" sz="900">
                <a:latin typeface="Verdana"/>
                <a:cs typeface="Verdana"/>
              </a:rPr>
              <a:t>иконку социальной </a:t>
            </a:r>
            <a:r>
              <a:rPr dirty="0" sz="900" spc="-5">
                <a:latin typeface="Verdana"/>
                <a:cs typeface="Verdana"/>
              </a:rPr>
              <a:t>сети, которую хотите</a:t>
            </a:r>
            <a:r>
              <a:rPr dirty="0" sz="900" spc="-1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прикрепить.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823" y="5665706"/>
            <a:ext cx="596836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03960" marR="254635" indent="-487680">
              <a:lnSpc>
                <a:spcPct val="1211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9. </a:t>
            </a:r>
            <a:r>
              <a:rPr dirty="0" sz="900" spc="-10" b="1">
                <a:latin typeface="Verdana"/>
                <a:cs typeface="Verdana"/>
              </a:rPr>
              <a:t>Форма </a:t>
            </a:r>
            <a:r>
              <a:rPr dirty="0" sz="900" spc="-5" b="1">
                <a:latin typeface="Verdana"/>
                <a:cs typeface="Verdana"/>
              </a:rPr>
              <a:t>регистрации, внизу расположены иконки для регистрации с  одновременным прикреплением аккаунта социальной</a:t>
            </a:r>
            <a:r>
              <a:rPr dirty="0" sz="900" spc="2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сети.</a:t>
            </a:r>
            <a:endParaRPr sz="900">
              <a:latin typeface="Verdana"/>
              <a:cs typeface="Verdana"/>
            </a:endParaRPr>
          </a:p>
          <a:p>
            <a:pPr algn="just" marL="12700" marR="5080" indent="226695">
              <a:lnSpc>
                <a:spcPct val="121100"/>
              </a:lnSpc>
              <a:spcBef>
                <a:spcPts val="610"/>
              </a:spcBef>
            </a:pPr>
            <a:r>
              <a:rPr dirty="0" sz="900" spc="-5">
                <a:latin typeface="Verdana"/>
                <a:cs typeface="Verdana"/>
              </a:rPr>
              <a:t>3. Сайт откроет специальное окно </a:t>
            </a:r>
            <a:r>
              <a:rPr dirty="0" sz="900">
                <a:latin typeface="Verdana"/>
                <a:cs typeface="Verdana"/>
              </a:rPr>
              <a:t>для </a:t>
            </a:r>
            <a:r>
              <a:rPr dirty="0" sz="900" spc="-5">
                <a:latin typeface="Verdana"/>
                <a:cs typeface="Verdana"/>
              </a:rPr>
              <a:t>подтверждения отправки </a:t>
            </a:r>
            <a:r>
              <a:rPr dirty="0" sz="900">
                <a:latin typeface="Verdana"/>
                <a:cs typeface="Verdana"/>
              </a:rPr>
              <a:t>данных </a:t>
            </a:r>
            <a:r>
              <a:rPr dirty="0" sz="900" spc="-5">
                <a:latin typeface="Verdana"/>
                <a:cs typeface="Verdana"/>
              </a:rPr>
              <a:t>из </a:t>
            </a:r>
            <a:r>
              <a:rPr dirty="0" sz="900">
                <a:latin typeface="Verdana"/>
                <a:cs typeface="Verdana"/>
              </a:rPr>
              <a:t>социальной </a:t>
            </a:r>
            <a:r>
              <a:rPr dirty="0" sz="900" spc="-5">
                <a:latin typeface="Verdana"/>
                <a:cs typeface="Verdana"/>
              </a:rPr>
              <a:t>сети.  Если Вы </a:t>
            </a:r>
            <a:r>
              <a:rPr dirty="0" sz="900">
                <a:latin typeface="Verdana"/>
                <a:cs typeface="Verdana"/>
              </a:rPr>
              <a:t>еще </a:t>
            </a:r>
            <a:r>
              <a:rPr dirty="0" sz="900" spc="-5">
                <a:latin typeface="Verdana"/>
                <a:cs typeface="Verdana"/>
              </a:rPr>
              <a:t>не успели представиться сайту социальной сети, то в </a:t>
            </a:r>
            <a:r>
              <a:rPr dirty="0" sz="900">
                <a:latin typeface="Verdana"/>
                <a:cs typeface="Verdana"/>
              </a:rPr>
              <a:t>данном </a:t>
            </a:r>
            <a:r>
              <a:rPr dirty="0" sz="900" spc="-5">
                <a:latin typeface="Verdana"/>
                <a:cs typeface="Verdana"/>
              </a:rPr>
              <a:t>окне будет  предварительно предложено войти (рис.</a:t>
            </a:r>
            <a:r>
              <a:rPr dirty="0" sz="90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10).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9718" y="9350742"/>
            <a:ext cx="35782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Verdana"/>
                <a:cs typeface="Verdana"/>
              </a:rPr>
              <a:t>Рис. 10 Форма входа в социальную сеть</a:t>
            </a:r>
            <a:r>
              <a:rPr dirty="0" sz="900" spc="30" b="1">
                <a:latin typeface="Verdana"/>
                <a:cs typeface="Verdana"/>
              </a:rPr>
              <a:t> </a:t>
            </a:r>
            <a:r>
              <a:rPr dirty="0" sz="900" spc="-5" b="1">
                <a:latin typeface="Verdana"/>
                <a:cs typeface="Verdana"/>
              </a:rPr>
              <a:t>«Facebook».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0235" y="2355807"/>
            <a:ext cx="3019044" cy="3055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41092" y="2220447"/>
            <a:ext cx="3037840" cy="3380740"/>
          </a:xfrm>
          <a:custGeom>
            <a:avLst/>
            <a:gdLst/>
            <a:ahLst/>
            <a:cxnLst/>
            <a:rect l="l" t="t" r="r" b="b"/>
            <a:pathLst>
              <a:path w="3037840" h="3380740">
                <a:moveTo>
                  <a:pt x="303580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3378708"/>
                </a:lnTo>
                <a:lnTo>
                  <a:pt x="3048" y="3380232"/>
                </a:lnTo>
                <a:lnTo>
                  <a:pt x="3035808" y="3380232"/>
                </a:lnTo>
                <a:lnTo>
                  <a:pt x="3037332" y="3378708"/>
                </a:lnTo>
                <a:lnTo>
                  <a:pt x="3037332" y="3375660"/>
                </a:lnTo>
                <a:lnTo>
                  <a:pt x="9144" y="3375660"/>
                </a:lnTo>
                <a:lnTo>
                  <a:pt x="4572" y="3371088"/>
                </a:lnTo>
                <a:lnTo>
                  <a:pt x="9144" y="3371088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3037332" y="4572"/>
                </a:lnTo>
                <a:lnTo>
                  <a:pt x="3037332" y="3048"/>
                </a:lnTo>
                <a:lnTo>
                  <a:pt x="3035808" y="0"/>
                </a:lnTo>
                <a:close/>
              </a:path>
              <a:path w="3037840" h="3380740">
                <a:moveTo>
                  <a:pt x="9144" y="3371088"/>
                </a:moveTo>
                <a:lnTo>
                  <a:pt x="4572" y="3371088"/>
                </a:lnTo>
                <a:lnTo>
                  <a:pt x="9144" y="3375660"/>
                </a:lnTo>
                <a:lnTo>
                  <a:pt x="9144" y="3371088"/>
                </a:lnTo>
                <a:close/>
              </a:path>
              <a:path w="3037840" h="3380740">
                <a:moveTo>
                  <a:pt x="3028188" y="3371088"/>
                </a:moveTo>
                <a:lnTo>
                  <a:pt x="9144" y="3371088"/>
                </a:lnTo>
                <a:lnTo>
                  <a:pt x="9144" y="3375660"/>
                </a:lnTo>
                <a:lnTo>
                  <a:pt x="3028188" y="3375660"/>
                </a:lnTo>
                <a:lnTo>
                  <a:pt x="3028188" y="3371088"/>
                </a:lnTo>
                <a:close/>
              </a:path>
              <a:path w="3037840" h="3380740">
                <a:moveTo>
                  <a:pt x="3028188" y="4572"/>
                </a:moveTo>
                <a:lnTo>
                  <a:pt x="3028188" y="3375660"/>
                </a:lnTo>
                <a:lnTo>
                  <a:pt x="3032760" y="3371088"/>
                </a:lnTo>
                <a:lnTo>
                  <a:pt x="3037332" y="3371088"/>
                </a:lnTo>
                <a:lnTo>
                  <a:pt x="3037332" y="9144"/>
                </a:lnTo>
                <a:lnTo>
                  <a:pt x="3032760" y="9144"/>
                </a:lnTo>
                <a:lnTo>
                  <a:pt x="3028188" y="4572"/>
                </a:lnTo>
                <a:close/>
              </a:path>
              <a:path w="3037840" h="3380740">
                <a:moveTo>
                  <a:pt x="3037332" y="3371088"/>
                </a:moveTo>
                <a:lnTo>
                  <a:pt x="3032760" y="3371088"/>
                </a:lnTo>
                <a:lnTo>
                  <a:pt x="3028188" y="3375660"/>
                </a:lnTo>
                <a:lnTo>
                  <a:pt x="3037332" y="3375660"/>
                </a:lnTo>
                <a:lnTo>
                  <a:pt x="3037332" y="3371088"/>
                </a:lnTo>
                <a:close/>
              </a:path>
              <a:path w="3037840" h="3380740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3037840" h="3380740">
                <a:moveTo>
                  <a:pt x="302818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3028188" y="9144"/>
                </a:lnTo>
                <a:lnTo>
                  <a:pt x="3028188" y="4572"/>
                </a:lnTo>
                <a:close/>
              </a:path>
              <a:path w="3037840" h="3380740">
                <a:moveTo>
                  <a:pt x="3037332" y="4572"/>
                </a:moveTo>
                <a:lnTo>
                  <a:pt x="3028188" y="4572"/>
                </a:lnTo>
                <a:lnTo>
                  <a:pt x="3032760" y="9144"/>
                </a:lnTo>
                <a:lnTo>
                  <a:pt x="3037332" y="9144"/>
                </a:lnTo>
                <a:lnTo>
                  <a:pt x="303733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9768" y="6862567"/>
            <a:ext cx="5591331" cy="231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9660" y="6792447"/>
            <a:ext cx="5697220" cy="2456815"/>
          </a:xfrm>
          <a:custGeom>
            <a:avLst/>
            <a:gdLst/>
            <a:ahLst/>
            <a:cxnLst/>
            <a:rect l="l" t="t" r="r" b="b"/>
            <a:pathLst>
              <a:path w="5697220" h="2456815">
                <a:moveTo>
                  <a:pt x="5695188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2455176"/>
                </a:lnTo>
                <a:lnTo>
                  <a:pt x="3048" y="2456700"/>
                </a:lnTo>
                <a:lnTo>
                  <a:pt x="5695188" y="2456700"/>
                </a:lnTo>
                <a:lnTo>
                  <a:pt x="5696712" y="2455176"/>
                </a:lnTo>
                <a:lnTo>
                  <a:pt x="5696712" y="2452128"/>
                </a:lnTo>
                <a:lnTo>
                  <a:pt x="9144" y="2452128"/>
                </a:lnTo>
                <a:lnTo>
                  <a:pt x="4572" y="2447556"/>
                </a:lnTo>
                <a:lnTo>
                  <a:pt x="9144" y="2447556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5696712" y="4572"/>
                </a:lnTo>
                <a:lnTo>
                  <a:pt x="5696712" y="3048"/>
                </a:lnTo>
                <a:lnTo>
                  <a:pt x="5695188" y="0"/>
                </a:lnTo>
                <a:close/>
              </a:path>
              <a:path w="5697220" h="2456815">
                <a:moveTo>
                  <a:pt x="9144" y="2447556"/>
                </a:moveTo>
                <a:lnTo>
                  <a:pt x="4572" y="2447556"/>
                </a:lnTo>
                <a:lnTo>
                  <a:pt x="9144" y="2452128"/>
                </a:lnTo>
                <a:lnTo>
                  <a:pt x="9144" y="2447556"/>
                </a:lnTo>
                <a:close/>
              </a:path>
              <a:path w="5697220" h="2456815">
                <a:moveTo>
                  <a:pt x="5687568" y="2447556"/>
                </a:moveTo>
                <a:lnTo>
                  <a:pt x="9144" y="2447556"/>
                </a:lnTo>
                <a:lnTo>
                  <a:pt x="9144" y="2452128"/>
                </a:lnTo>
                <a:lnTo>
                  <a:pt x="5687568" y="2452128"/>
                </a:lnTo>
                <a:lnTo>
                  <a:pt x="5687568" y="2447556"/>
                </a:lnTo>
                <a:close/>
              </a:path>
              <a:path w="5697220" h="2456815">
                <a:moveTo>
                  <a:pt x="5687568" y="4572"/>
                </a:moveTo>
                <a:lnTo>
                  <a:pt x="5687568" y="2452128"/>
                </a:lnTo>
                <a:lnTo>
                  <a:pt x="5692140" y="2447556"/>
                </a:lnTo>
                <a:lnTo>
                  <a:pt x="5696712" y="2447556"/>
                </a:lnTo>
                <a:lnTo>
                  <a:pt x="5696712" y="9144"/>
                </a:lnTo>
                <a:lnTo>
                  <a:pt x="5692140" y="9144"/>
                </a:lnTo>
                <a:lnTo>
                  <a:pt x="5687568" y="4572"/>
                </a:lnTo>
                <a:close/>
              </a:path>
              <a:path w="5697220" h="2456815">
                <a:moveTo>
                  <a:pt x="5696712" y="2447556"/>
                </a:moveTo>
                <a:lnTo>
                  <a:pt x="5692140" y="2447556"/>
                </a:lnTo>
                <a:lnTo>
                  <a:pt x="5687568" y="2452128"/>
                </a:lnTo>
                <a:lnTo>
                  <a:pt x="5696712" y="2452128"/>
                </a:lnTo>
                <a:lnTo>
                  <a:pt x="5696712" y="2447556"/>
                </a:lnTo>
                <a:close/>
              </a:path>
              <a:path w="5697220" h="245681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5697220" h="2456815">
                <a:moveTo>
                  <a:pt x="5687568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5687568" y="9144"/>
                </a:lnTo>
                <a:lnTo>
                  <a:pt x="5687568" y="4572"/>
                </a:lnTo>
                <a:close/>
              </a:path>
              <a:path w="5697220" h="2456815">
                <a:moveTo>
                  <a:pt x="5696712" y="4572"/>
                </a:moveTo>
                <a:lnTo>
                  <a:pt x="5687568" y="4572"/>
                </a:lnTo>
                <a:lnTo>
                  <a:pt x="5692140" y="9144"/>
                </a:lnTo>
                <a:lnTo>
                  <a:pt x="5696712" y="9144"/>
                </a:lnTo>
                <a:lnTo>
                  <a:pt x="56967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Сайт системы Антиплагиат </a:t>
            </a:r>
            <a:r>
              <a:rPr dirty="0"/>
              <a:t>для </a:t>
            </a:r>
            <a:r>
              <a:rPr dirty="0" spc="-5"/>
              <a:t>физических</a:t>
            </a:r>
            <a:r>
              <a:rPr dirty="0"/>
              <a:t> лиц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91153" y="9770757"/>
            <a:ext cx="605790" cy="16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5">
                <a:latin typeface="Verdana"/>
                <a:cs typeface="Verdana"/>
              </a:rPr>
              <a:t>стр. </a:t>
            </a:r>
            <a:fld id="{81D60167-4931-47E6-BA6A-407CBD079E47}" type="slidenum">
              <a:rPr dirty="0" sz="900" spc="-5">
                <a:latin typeface="Verdana"/>
                <a:cs typeface="Verdana"/>
              </a:rPr>
              <a:t>1</a:t>
            </a:fld>
            <a:r>
              <a:rPr dirty="0" sz="900" spc="-70">
                <a:latin typeface="Verdana"/>
                <a:cs typeface="Verdana"/>
              </a:rPr>
              <a:t> </a:t>
            </a:r>
            <a:r>
              <a:rPr dirty="0" sz="900" spc="-5">
                <a:latin typeface="Verdana"/>
                <a:cs typeface="Verdana"/>
              </a:rPr>
              <a:t>/59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biryukova</dc:creator>
  <dc:title>Microsoft Word - AP-WebSite-DOC-\(User_Doc\).docx</dc:title>
  <dcterms:created xsi:type="dcterms:W3CDTF">2019-09-23T14:05:51Z</dcterms:created>
  <dcterms:modified xsi:type="dcterms:W3CDTF">2019-09-23T14:05:51Z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2019-09-23T00:00:00Z</vt:filetime>
  </property>
</Properties>
</file>