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74911" y="0"/>
            <a:ext cx="911708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303776" y="4093464"/>
            <a:ext cx="5260848" cy="2764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116482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3245" y="2158490"/>
            <a:ext cx="10245509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fondpotanin.ru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85860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4858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4858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fondpotanin.ru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85860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4858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75392" y="1792054"/>
            <a:ext cx="4505960" cy="3698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4858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fondpotanin.ru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85860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4858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fondpotanin.ru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85860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fondpotanin.ru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85860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0356" y="410463"/>
            <a:ext cx="10551287" cy="657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4858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6302" y="1357714"/>
            <a:ext cx="10099395" cy="4519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4858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66681" y="6465253"/>
            <a:ext cx="848994" cy="17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fondpotanin.ru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13896" y="6465253"/>
            <a:ext cx="212725" cy="17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485860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sp@soc-invest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3245" y="2158490"/>
            <a:ext cx="480123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Tahoma"/>
                <a:cs typeface="Tahoma"/>
              </a:rPr>
              <a:t>КОНКУРС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28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ПОЛУЧЕНИЕ  ИМЕННОЙ СТИПЕНДИИ  ВЛАДИМИРА</a:t>
            </a:r>
            <a:r>
              <a:rPr sz="2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ПОТАНИНА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3245" y="3989323"/>
            <a:ext cx="2613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 smtClean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r>
              <a:rPr lang="ru-RU" sz="3600" b="1" spc="-5" dirty="0" smtClean="0">
                <a:solidFill>
                  <a:srgbClr val="FFFFFF"/>
                </a:solidFill>
                <a:latin typeface="Tahoma"/>
                <a:cs typeface="Tahoma"/>
              </a:rPr>
              <a:t>19</a:t>
            </a:r>
            <a:r>
              <a:rPr sz="3600" b="1" spc="-5" dirty="0" smtClean="0">
                <a:solidFill>
                  <a:srgbClr val="FFFFFF"/>
                </a:solidFill>
                <a:latin typeface="Tahoma"/>
                <a:cs typeface="Tahoma"/>
              </a:rPr>
              <a:t>/20</a:t>
            </a:r>
            <a:r>
              <a:rPr lang="ru-RU" sz="3600" b="1" spc="-5" dirty="0" smtClean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95088" cy="2453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0965" y="395222"/>
            <a:ext cx="8025765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ВОПРОСЫ ЗАЯВКИ: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НАУЧНО-ИССЛЕДОВАТЕЛЬСКАЯ</a:t>
            </a:r>
            <a:r>
              <a:rPr spc="-60" dirty="0"/>
              <a:t> </a:t>
            </a:r>
            <a:r>
              <a:rPr spc="-5" dirty="0"/>
              <a:t>ДЕЯТЕЛЬНОСТЬ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fondpotanin.ru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0"/>
                </a:spcBef>
              </a:pPr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516236" y="1944115"/>
            <a:ext cx="1664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EB4195"/>
                </a:solidFill>
                <a:latin typeface="Tahoma"/>
                <a:cs typeface="Tahoma"/>
              </a:rPr>
              <a:t>ПУБЛИКАЦИИ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8936" y="2247900"/>
            <a:ext cx="2583815" cy="126936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15"/>
              </a:spcBef>
              <a:buChar char="•"/>
              <a:tabLst>
                <a:tab pos="240029" algn="l"/>
                <a:tab pos="240665" algn="l"/>
              </a:tabLst>
            </a:pPr>
            <a:r>
              <a:rPr sz="1400" spc="-10" dirty="0">
                <a:solidFill>
                  <a:srgbClr val="485860"/>
                </a:solidFill>
                <a:latin typeface="Tahoma"/>
                <a:cs typeface="Tahoma"/>
              </a:rPr>
              <a:t>Название</a:t>
            </a:r>
            <a:endParaRPr sz="14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215"/>
              </a:spcBef>
              <a:buChar char="•"/>
              <a:tabLst>
                <a:tab pos="240029" algn="l"/>
                <a:tab pos="240665" algn="l"/>
              </a:tabLst>
            </a:pPr>
            <a:r>
              <a:rPr sz="1400" spc="-40" dirty="0">
                <a:solidFill>
                  <a:srgbClr val="485860"/>
                </a:solidFill>
                <a:latin typeface="Tahoma"/>
                <a:cs typeface="Tahoma"/>
              </a:rPr>
              <a:t>Выходные</a:t>
            </a:r>
            <a:r>
              <a:rPr sz="1400" spc="-10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85860"/>
                </a:solidFill>
                <a:latin typeface="Tahoma"/>
                <a:cs typeface="Tahoma"/>
              </a:rPr>
              <a:t>данные</a:t>
            </a:r>
            <a:endParaRPr sz="14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310"/>
              </a:spcBef>
              <a:buChar char="•"/>
              <a:tabLst>
                <a:tab pos="240029" algn="l"/>
                <a:tab pos="240665" algn="l"/>
              </a:tabLst>
            </a:pPr>
            <a:r>
              <a:rPr sz="1400" spc="-35" dirty="0">
                <a:solidFill>
                  <a:srgbClr val="485860"/>
                </a:solidFill>
                <a:latin typeface="Tahoma"/>
                <a:cs typeface="Tahoma"/>
              </a:rPr>
              <a:t>Соавторы</a:t>
            </a:r>
            <a:endParaRPr sz="14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340"/>
              </a:spcBef>
              <a:buChar char="•"/>
              <a:tabLst>
                <a:tab pos="240029" algn="l"/>
                <a:tab pos="240665" algn="l"/>
              </a:tabLst>
            </a:pPr>
            <a:r>
              <a:rPr sz="1400" spc="-35" dirty="0">
                <a:solidFill>
                  <a:srgbClr val="485860"/>
                </a:solidFill>
                <a:latin typeface="Tahoma"/>
                <a:cs typeface="Tahoma"/>
              </a:rPr>
              <a:t>Ссылки </a:t>
            </a:r>
            <a:r>
              <a:rPr sz="1400" spc="-10" dirty="0">
                <a:solidFill>
                  <a:srgbClr val="485860"/>
                </a:solidFill>
                <a:latin typeface="Tahoma"/>
                <a:cs typeface="Tahoma"/>
              </a:rPr>
              <a:t>на</a:t>
            </a:r>
            <a:r>
              <a:rPr sz="1400" spc="-17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85860"/>
                </a:solidFill>
                <a:latin typeface="Tahoma"/>
                <a:cs typeface="Tahoma"/>
              </a:rPr>
              <a:t>онлайн-источники</a:t>
            </a:r>
            <a:endParaRPr sz="14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310"/>
              </a:spcBef>
              <a:buChar char="•"/>
              <a:tabLst>
                <a:tab pos="240029" algn="l"/>
                <a:tab pos="240665" algn="l"/>
              </a:tabLst>
            </a:pPr>
            <a:r>
              <a:rPr sz="1400" spc="-30" dirty="0">
                <a:solidFill>
                  <a:srgbClr val="485860"/>
                </a:solidFill>
                <a:latin typeface="Tahoma"/>
                <a:cs typeface="Tahoma"/>
              </a:rPr>
              <a:t>Уровень</a:t>
            </a:r>
            <a:r>
              <a:rPr sz="1400" spc="-9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485860"/>
                </a:solidFill>
                <a:latin typeface="Tahoma"/>
                <a:cs typeface="Tahoma"/>
              </a:rPr>
              <a:t>издания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8936" y="3774948"/>
            <a:ext cx="18313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85860"/>
                </a:solidFill>
                <a:latin typeface="Tahoma"/>
                <a:cs typeface="Tahoma"/>
              </a:rPr>
              <a:t>Приложить</a:t>
            </a:r>
            <a:r>
              <a:rPr sz="1400" b="1" spc="-16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485860"/>
                </a:solidFill>
                <a:latin typeface="Tahoma"/>
                <a:cs typeface="Tahoma"/>
              </a:rPr>
              <a:t>тексты!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2525" y="5056123"/>
            <a:ext cx="332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EB4195"/>
                </a:solidFill>
                <a:latin typeface="Tahoma"/>
                <a:cs typeface="Tahoma"/>
              </a:rPr>
              <a:t>НАУЧНО-ПОПУЛЯРНОЕ</a:t>
            </a:r>
            <a:r>
              <a:rPr sz="1800" b="1" spc="-16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EB4195"/>
                </a:solidFill>
                <a:latin typeface="Tahoma"/>
                <a:cs typeface="Tahoma"/>
              </a:rPr>
              <a:t>ЭССЕ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44055" y="1922779"/>
            <a:ext cx="2119630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EB4195"/>
                </a:solidFill>
                <a:latin typeface="Tahoma"/>
                <a:cs typeface="Tahoma"/>
              </a:rPr>
              <a:t>УЧАСТИЕ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b="1" dirty="0">
                <a:solidFill>
                  <a:srgbClr val="EB4195"/>
                </a:solidFill>
                <a:latin typeface="Tahoma"/>
                <a:cs typeface="Tahoma"/>
              </a:rPr>
              <a:t>В</a:t>
            </a:r>
            <a:r>
              <a:rPr sz="1800" b="1" spc="-225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800" b="1" spc="-70" dirty="0">
                <a:solidFill>
                  <a:srgbClr val="EB4195"/>
                </a:solidFill>
                <a:latin typeface="Tahoma"/>
                <a:cs typeface="Tahoma"/>
              </a:rPr>
              <a:t>КОНФЕРЕНЦИЯХ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44055" y="2482596"/>
            <a:ext cx="2813685" cy="12420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09"/>
              </a:spcBef>
              <a:buChar char="•"/>
              <a:tabLst>
                <a:tab pos="240029" algn="l"/>
                <a:tab pos="240665" algn="l"/>
              </a:tabLst>
            </a:pPr>
            <a:r>
              <a:rPr sz="1400" spc="-10" dirty="0">
                <a:solidFill>
                  <a:srgbClr val="485860"/>
                </a:solidFill>
                <a:latin typeface="Tahoma"/>
                <a:cs typeface="Tahoma"/>
              </a:rPr>
              <a:t>Название</a:t>
            </a:r>
            <a:endParaRPr sz="14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310"/>
              </a:spcBef>
              <a:buChar char="•"/>
              <a:tabLst>
                <a:tab pos="240029" algn="l"/>
                <a:tab pos="240665" algn="l"/>
              </a:tabLst>
            </a:pPr>
            <a:r>
              <a:rPr sz="1400" spc="-25" dirty="0">
                <a:solidFill>
                  <a:srgbClr val="485860"/>
                </a:solidFill>
                <a:latin typeface="Tahoma"/>
                <a:cs typeface="Tahoma"/>
              </a:rPr>
              <a:t>Место </a:t>
            </a:r>
            <a:r>
              <a:rPr sz="1400" dirty="0">
                <a:solidFill>
                  <a:srgbClr val="485860"/>
                </a:solidFill>
                <a:latin typeface="Tahoma"/>
                <a:cs typeface="Tahoma"/>
              </a:rPr>
              <a:t>и</a:t>
            </a:r>
            <a:r>
              <a:rPr sz="1400" spc="-12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85860"/>
                </a:solidFill>
                <a:latin typeface="Tahoma"/>
                <a:cs typeface="Tahoma"/>
              </a:rPr>
              <a:t>дата</a:t>
            </a:r>
            <a:endParaRPr sz="14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315"/>
              </a:spcBef>
              <a:buChar char="•"/>
              <a:tabLst>
                <a:tab pos="240029" algn="l"/>
                <a:tab pos="240665" algn="l"/>
              </a:tabLst>
            </a:pPr>
            <a:r>
              <a:rPr sz="1400" spc="-30" dirty="0">
                <a:solidFill>
                  <a:srgbClr val="485860"/>
                </a:solidFill>
                <a:latin typeface="Tahoma"/>
                <a:cs typeface="Tahoma"/>
              </a:rPr>
              <a:t>Уровень</a:t>
            </a:r>
            <a:r>
              <a:rPr sz="1400" spc="-9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85860"/>
                </a:solidFill>
                <a:latin typeface="Tahoma"/>
                <a:cs typeface="Tahoma"/>
              </a:rPr>
              <a:t>конференции</a:t>
            </a:r>
            <a:endParaRPr sz="1400">
              <a:latin typeface="Tahoma"/>
              <a:cs typeface="Tahoma"/>
            </a:endParaRPr>
          </a:p>
          <a:p>
            <a:pPr marL="240665" marR="5080" indent="-227965">
              <a:lnSpc>
                <a:spcPts val="1580"/>
              </a:lnSpc>
              <a:spcBef>
                <a:spcPts val="470"/>
              </a:spcBef>
              <a:buChar char="•"/>
              <a:tabLst>
                <a:tab pos="240029" algn="l"/>
                <a:tab pos="240665" algn="l"/>
              </a:tabLst>
            </a:pPr>
            <a:r>
              <a:rPr sz="1400" spc="-45" dirty="0">
                <a:solidFill>
                  <a:srgbClr val="485860"/>
                </a:solidFill>
                <a:latin typeface="Tahoma"/>
                <a:cs typeface="Tahoma"/>
              </a:rPr>
              <a:t>Роль </a:t>
            </a:r>
            <a:r>
              <a:rPr sz="1400" spc="-50" dirty="0">
                <a:solidFill>
                  <a:srgbClr val="485860"/>
                </a:solidFill>
                <a:latin typeface="Tahoma"/>
                <a:cs typeface="Tahoma"/>
              </a:rPr>
              <a:t>(слушатель, </a:t>
            </a:r>
            <a:r>
              <a:rPr sz="1400" spc="-20" dirty="0">
                <a:solidFill>
                  <a:srgbClr val="485860"/>
                </a:solidFill>
                <a:latin typeface="Tahoma"/>
                <a:cs typeface="Tahoma"/>
              </a:rPr>
              <a:t>докладчик,  содокладчик, постерная</a:t>
            </a:r>
            <a:r>
              <a:rPr sz="1400" spc="-16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85860"/>
                </a:solidFill>
                <a:latin typeface="Tahoma"/>
                <a:cs typeface="Tahoma"/>
              </a:rPr>
              <a:t>сессия)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ts val="2905"/>
              </a:lnSpc>
              <a:spcBef>
                <a:spcPts val="100"/>
              </a:spcBef>
            </a:pPr>
            <a:r>
              <a:rPr spc="-5" dirty="0"/>
              <a:t>ЧТО ВАЖНО ПРИ НАПИСАНИИ НАУЧНО-ПОПУЛЯРНОГО</a:t>
            </a:r>
            <a:r>
              <a:rPr spc="40" dirty="0"/>
              <a:t> </a:t>
            </a:r>
            <a:r>
              <a:rPr spc="-10" dirty="0"/>
              <a:t>ЭССЕ?</a:t>
            </a:r>
          </a:p>
          <a:p>
            <a:pPr marL="269875">
              <a:lnSpc>
                <a:spcPts val="2065"/>
              </a:lnSpc>
            </a:pPr>
            <a:r>
              <a:rPr sz="1800" b="0" spc="-5" dirty="0">
                <a:solidFill>
                  <a:srgbClr val="EB4195"/>
                </a:solidFill>
                <a:latin typeface="Tahoma"/>
                <a:cs typeface="Tahoma"/>
              </a:rPr>
              <a:t>НЕ СПИСЫВАТЬ ИЗ ИНТЕРНЕТА/ПУБЛИКАЦИЙ </a:t>
            </a:r>
            <a:r>
              <a:rPr sz="1800" b="0" dirty="0">
                <a:solidFill>
                  <a:srgbClr val="EB4195"/>
                </a:solidFill>
                <a:latin typeface="Tahoma"/>
                <a:cs typeface="Tahoma"/>
              </a:rPr>
              <a:t>– ПРОВЕРКА </a:t>
            </a:r>
            <a:r>
              <a:rPr sz="1800" b="0" spc="-5" dirty="0">
                <a:solidFill>
                  <a:srgbClr val="EB4195"/>
                </a:solidFill>
                <a:latin typeface="Tahoma"/>
                <a:cs typeface="Tahoma"/>
              </a:rPr>
              <a:t>НА</a:t>
            </a:r>
            <a:r>
              <a:rPr sz="1800" b="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800" b="0" spc="-5" dirty="0">
                <a:solidFill>
                  <a:srgbClr val="EB4195"/>
                </a:solidFill>
                <a:latin typeface="Tahoma"/>
                <a:cs typeface="Tahoma"/>
              </a:rPr>
              <a:t>ПЛАГИАТ!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63724" y="1410038"/>
            <a:ext cx="7188200" cy="451294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spc="-55" dirty="0">
                <a:solidFill>
                  <a:srgbClr val="485860"/>
                </a:solidFill>
                <a:latin typeface="Tahoma"/>
                <a:cs typeface="Tahoma"/>
              </a:rPr>
              <a:t>НЕ </a:t>
            </a:r>
            <a:r>
              <a:rPr sz="1400" b="1" spc="-90" dirty="0">
                <a:solidFill>
                  <a:srgbClr val="485860"/>
                </a:solidFill>
                <a:latin typeface="Tahoma"/>
                <a:cs typeface="Tahoma"/>
              </a:rPr>
              <a:t>ЭКОНОМЬТЕ</a:t>
            </a:r>
            <a:r>
              <a:rPr sz="1400" b="1" spc="-30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485860"/>
                </a:solidFill>
                <a:latin typeface="Tahoma"/>
                <a:cs typeface="Tahoma"/>
              </a:rPr>
              <a:t>ОБЪЕМ: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200" spc="30" dirty="0">
                <a:solidFill>
                  <a:srgbClr val="485860"/>
                </a:solidFill>
                <a:latin typeface="Tahoma"/>
                <a:cs typeface="Tahoma"/>
              </a:rPr>
              <a:t>4000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485860"/>
                </a:solidFill>
                <a:latin typeface="Tahoma"/>
                <a:cs typeface="Tahoma"/>
              </a:rPr>
              <a:t>знаков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–</a:t>
            </a:r>
            <a:r>
              <a:rPr sz="1200" spc="14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это</a:t>
            </a:r>
            <a:r>
              <a:rPr sz="1200" spc="-9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около</a:t>
            </a:r>
            <a:r>
              <a:rPr sz="1200" spc="-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1,5</a:t>
            </a:r>
            <a:r>
              <a:rPr sz="1200" spc="-9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страниц,</a:t>
            </a:r>
            <a:r>
              <a:rPr sz="1200" spc="-6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они</a:t>
            </a:r>
            <a:r>
              <a:rPr sz="1200" spc="-6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позволят</a:t>
            </a:r>
            <a:r>
              <a:rPr sz="1200" spc="-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полностью</a:t>
            </a:r>
            <a:r>
              <a:rPr sz="1200" spc="-8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раскрыть</a:t>
            </a:r>
            <a:r>
              <a:rPr sz="1200" spc="-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все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вопросы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эссе.</a:t>
            </a:r>
            <a:endParaRPr sz="1200">
              <a:latin typeface="Tahoma"/>
              <a:cs typeface="Tahoma"/>
            </a:endParaRPr>
          </a:p>
          <a:p>
            <a:pPr marL="12700" marR="288290">
              <a:lnSpc>
                <a:spcPct val="103299"/>
              </a:lnSpc>
              <a:spcBef>
                <a:spcPts val="430"/>
              </a:spcBef>
            </a:pPr>
            <a:r>
              <a:rPr sz="1200" b="1" spc="-15" dirty="0">
                <a:solidFill>
                  <a:srgbClr val="485860"/>
                </a:solidFill>
                <a:latin typeface="Tahoma"/>
                <a:cs typeface="Tahoma"/>
              </a:rPr>
              <a:t>Не</a:t>
            </a:r>
            <a:r>
              <a:rPr sz="1200" b="1" spc="-4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485860"/>
                </a:solidFill>
                <a:latin typeface="Tahoma"/>
                <a:cs typeface="Tahoma"/>
              </a:rPr>
              <a:t>забывайте</a:t>
            </a:r>
            <a:r>
              <a:rPr sz="1200" b="1" spc="-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485860"/>
                </a:solidFill>
                <a:latin typeface="Tahoma"/>
                <a:cs typeface="Tahoma"/>
              </a:rPr>
              <a:t>про</a:t>
            </a:r>
            <a:r>
              <a:rPr sz="1200" b="1" spc="-4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485860"/>
                </a:solidFill>
                <a:latin typeface="Tahoma"/>
                <a:cs typeface="Tahoma"/>
              </a:rPr>
              <a:t>формат:</a:t>
            </a:r>
            <a:r>
              <a:rPr sz="1200" b="1" spc="-3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у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эссе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есть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свой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четкая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структура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формат.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Этот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аспект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будет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также  оцениваться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экспертами.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400" b="1" spc="-80" dirty="0">
                <a:solidFill>
                  <a:srgbClr val="485860"/>
                </a:solidFill>
                <a:latin typeface="Tahoma"/>
                <a:cs typeface="Tahoma"/>
              </a:rPr>
              <a:t>ПОКАЖИТЕ</a:t>
            </a:r>
            <a:r>
              <a:rPr sz="1400" b="1" spc="-18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485860"/>
                </a:solidFill>
                <a:latin typeface="Tahoma"/>
                <a:cs typeface="Tahoma"/>
              </a:rPr>
              <a:t>СВОЮ</a:t>
            </a:r>
            <a:r>
              <a:rPr sz="1400" b="1" spc="-17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485860"/>
                </a:solidFill>
                <a:latin typeface="Tahoma"/>
                <a:cs typeface="Tahoma"/>
              </a:rPr>
              <a:t>УВЛЕЧЕННОСТЬ</a:t>
            </a:r>
            <a:r>
              <a:rPr sz="1400" b="1" spc="-17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485860"/>
                </a:solidFill>
                <a:latin typeface="Tahoma"/>
                <a:cs typeface="Tahoma"/>
              </a:rPr>
              <a:t>И</a:t>
            </a:r>
            <a:r>
              <a:rPr sz="1400" b="1" spc="-17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485860"/>
                </a:solidFill>
                <a:latin typeface="Tahoma"/>
                <a:cs typeface="Tahoma"/>
              </a:rPr>
              <a:t>МОТИВИРОВАННОСТЬ: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5000"/>
              </a:lnSpc>
              <a:spcBef>
                <a:spcPts val="345"/>
              </a:spcBef>
            </a:pP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Творчески подойдите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к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описанию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целей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задач исследования,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актуальности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новизны проблематики,  ваших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гипотез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исследовательских</a:t>
            </a:r>
            <a:r>
              <a:rPr sz="1200" spc="-8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методов.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400" b="1" spc="-80" dirty="0">
                <a:solidFill>
                  <a:srgbClr val="485860"/>
                </a:solidFill>
                <a:latin typeface="Tahoma"/>
                <a:cs typeface="Tahoma"/>
              </a:rPr>
              <a:t>ПОКАЖИТЕ СВОЮ</a:t>
            </a:r>
            <a:r>
              <a:rPr sz="1400" b="1" spc="-28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485860"/>
                </a:solidFill>
                <a:latin typeface="Tahoma"/>
                <a:cs typeface="Tahoma"/>
              </a:rPr>
              <a:t>ЭРУДИРОВАННОСТЬ:</a:t>
            </a:r>
            <a:endParaRPr sz="1400">
              <a:latin typeface="Tahoma"/>
              <a:cs typeface="Tahoma"/>
            </a:endParaRPr>
          </a:p>
          <a:p>
            <a:pPr marL="12700" marR="203200">
              <a:lnSpc>
                <a:spcPts val="1420"/>
              </a:lnSpc>
              <a:spcBef>
                <a:spcPts val="480"/>
              </a:spcBef>
            </a:pP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Расскажите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экспертам</a:t>
            </a:r>
            <a:r>
              <a:rPr sz="1200" spc="-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о</a:t>
            </a:r>
            <a:r>
              <a:rPr sz="1200" spc="-6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том,</a:t>
            </a:r>
            <a:r>
              <a:rPr sz="1200" spc="-8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485860"/>
                </a:solidFill>
                <a:latin typeface="Tahoma"/>
                <a:cs typeface="Tahoma"/>
              </a:rPr>
              <a:t>какие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еще</a:t>
            </a:r>
            <a:r>
              <a:rPr sz="1200" spc="-8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исследования</a:t>
            </a:r>
            <a:r>
              <a:rPr sz="1200" spc="-7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есть</a:t>
            </a:r>
            <a:r>
              <a:rPr sz="1200" spc="-8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в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вашей</a:t>
            </a:r>
            <a:r>
              <a:rPr sz="1200" spc="-8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области</a:t>
            </a:r>
            <a:r>
              <a:rPr sz="1200" spc="-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чем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 ваша</a:t>
            </a:r>
            <a:r>
              <a:rPr sz="1200" spc="-7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работа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будет  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отличаться.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021080">
              <a:lnSpc>
                <a:spcPct val="101400"/>
              </a:lnSpc>
              <a:spcBef>
                <a:spcPts val="5"/>
              </a:spcBef>
            </a:pPr>
            <a:r>
              <a:rPr sz="1400" b="1" spc="-75" dirty="0">
                <a:solidFill>
                  <a:srgbClr val="485860"/>
                </a:solidFill>
                <a:latin typeface="Tahoma"/>
                <a:cs typeface="Tahoma"/>
              </a:rPr>
              <a:t>ПОКАЖИТЕ, </a:t>
            </a:r>
            <a:r>
              <a:rPr sz="1400" b="1" spc="10" dirty="0">
                <a:solidFill>
                  <a:srgbClr val="485860"/>
                </a:solidFill>
                <a:latin typeface="Tahoma"/>
                <a:cs typeface="Tahoma"/>
              </a:rPr>
              <a:t>КАК </a:t>
            </a:r>
            <a:r>
              <a:rPr sz="1400" b="1" spc="-50" dirty="0">
                <a:solidFill>
                  <a:srgbClr val="485860"/>
                </a:solidFill>
                <a:latin typeface="Tahoma"/>
                <a:cs typeface="Tahoma"/>
              </a:rPr>
              <a:t>ВАША </a:t>
            </a:r>
            <a:r>
              <a:rPr sz="1400" b="1" spc="-85" dirty="0">
                <a:solidFill>
                  <a:srgbClr val="485860"/>
                </a:solidFill>
                <a:latin typeface="Tahoma"/>
                <a:cs typeface="Tahoma"/>
              </a:rPr>
              <a:t>РАБОТАИЗМЕНИТ </a:t>
            </a:r>
            <a:r>
              <a:rPr sz="1400" b="1" spc="-35" dirty="0">
                <a:solidFill>
                  <a:srgbClr val="485860"/>
                </a:solidFill>
                <a:latin typeface="Tahoma"/>
                <a:cs typeface="Tahoma"/>
              </a:rPr>
              <a:t>МИР </a:t>
            </a:r>
            <a:r>
              <a:rPr sz="1400" b="1" dirty="0">
                <a:solidFill>
                  <a:srgbClr val="485860"/>
                </a:solidFill>
                <a:latin typeface="Tahoma"/>
                <a:cs typeface="Tahoma"/>
              </a:rPr>
              <a:t>— </a:t>
            </a:r>
            <a:r>
              <a:rPr sz="1400" b="1" spc="-70" dirty="0">
                <a:solidFill>
                  <a:srgbClr val="485860"/>
                </a:solidFill>
                <a:latin typeface="Tahoma"/>
                <a:cs typeface="Tahoma"/>
              </a:rPr>
              <a:t>РЕШИТСОЦИАЛЬНЫЕ  </a:t>
            </a:r>
            <a:r>
              <a:rPr sz="1400" b="1" spc="-45" dirty="0">
                <a:solidFill>
                  <a:srgbClr val="485860"/>
                </a:solidFill>
                <a:latin typeface="Tahoma"/>
                <a:cs typeface="Tahoma"/>
              </a:rPr>
              <a:t>ПРОБЛЕМЫ, </a:t>
            </a:r>
            <a:r>
              <a:rPr sz="1400" b="1" spc="-100" dirty="0">
                <a:solidFill>
                  <a:srgbClr val="485860"/>
                </a:solidFill>
                <a:latin typeface="Tahoma"/>
                <a:cs typeface="Tahoma"/>
              </a:rPr>
              <a:t>ВНЕСЕТ </a:t>
            </a:r>
            <a:r>
              <a:rPr sz="1400" b="1" spc="-10" dirty="0">
                <a:solidFill>
                  <a:srgbClr val="485860"/>
                </a:solidFill>
                <a:latin typeface="Tahoma"/>
                <a:cs typeface="Tahoma"/>
              </a:rPr>
              <a:t>ВКЛАД </a:t>
            </a:r>
            <a:r>
              <a:rPr sz="1400" b="1" dirty="0">
                <a:solidFill>
                  <a:srgbClr val="485860"/>
                </a:solidFill>
                <a:latin typeface="Tahoma"/>
                <a:cs typeface="Tahoma"/>
              </a:rPr>
              <a:t>В </a:t>
            </a:r>
            <a:r>
              <a:rPr sz="1400" b="1" spc="-70" dirty="0">
                <a:solidFill>
                  <a:srgbClr val="485860"/>
                </a:solidFill>
                <a:latin typeface="Tahoma"/>
                <a:cs typeface="Tahoma"/>
              </a:rPr>
              <a:t>НАУКУ, </a:t>
            </a:r>
            <a:r>
              <a:rPr sz="1400" b="1" spc="-75" dirty="0">
                <a:solidFill>
                  <a:srgbClr val="485860"/>
                </a:solidFill>
                <a:latin typeface="Tahoma"/>
                <a:cs typeface="Tahoma"/>
              </a:rPr>
              <a:t>ПОЗВОЛИТ </a:t>
            </a:r>
            <a:r>
              <a:rPr sz="1400" b="1" spc="-85" dirty="0">
                <a:solidFill>
                  <a:srgbClr val="485860"/>
                </a:solidFill>
                <a:latin typeface="Tahoma"/>
                <a:cs typeface="Tahoma"/>
              </a:rPr>
              <a:t>СОЗДАТЬ </a:t>
            </a:r>
            <a:r>
              <a:rPr sz="1400" b="1" spc="-90" dirty="0">
                <a:solidFill>
                  <a:srgbClr val="485860"/>
                </a:solidFill>
                <a:latin typeface="Tahoma"/>
                <a:cs typeface="Tahoma"/>
              </a:rPr>
              <a:t>НОВЫЕ  </a:t>
            </a:r>
            <a:r>
              <a:rPr sz="1400" b="1" spc="-85" dirty="0">
                <a:solidFill>
                  <a:srgbClr val="485860"/>
                </a:solidFill>
                <a:latin typeface="Tahoma"/>
                <a:cs typeface="Tahoma"/>
              </a:rPr>
              <a:t>ПРОИЗВОДСТВА </a:t>
            </a:r>
            <a:r>
              <a:rPr sz="1400" b="1" dirty="0">
                <a:solidFill>
                  <a:srgbClr val="485860"/>
                </a:solidFill>
                <a:latin typeface="Tahoma"/>
                <a:cs typeface="Tahoma"/>
              </a:rPr>
              <a:t>/</a:t>
            </a:r>
            <a:r>
              <a:rPr sz="1400" b="1" spc="-114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485860"/>
                </a:solidFill>
                <a:latin typeface="Tahoma"/>
                <a:cs typeface="Tahoma"/>
              </a:rPr>
              <a:t>ПРОДУКТЫ:</a:t>
            </a:r>
            <a:endParaRPr sz="1400">
              <a:latin typeface="Tahoma"/>
              <a:cs typeface="Tahoma"/>
            </a:endParaRPr>
          </a:p>
          <a:p>
            <a:pPr marL="12700" marR="240029">
              <a:lnSpc>
                <a:spcPct val="100800"/>
              </a:lnSpc>
              <a:spcBef>
                <a:spcPts val="500"/>
              </a:spcBef>
            </a:pP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Настоящие</a:t>
            </a:r>
            <a:r>
              <a:rPr sz="1200" spc="-7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лидеры</a:t>
            </a:r>
            <a:r>
              <a:rPr sz="1200" spc="-8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не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просто</a:t>
            </a:r>
            <a:r>
              <a:rPr sz="1200" spc="-7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занимаются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чем-то,</a:t>
            </a:r>
            <a:r>
              <a:rPr sz="1200" spc="-8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они</a:t>
            </a:r>
            <a:r>
              <a:rPr sz="1200" spc="-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меняют</a:t>
            </a:r>
            <a:r>
              <a:rPr sz="1200" spc="-7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мир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к</a:t>
            </a:r>
            <a:r>
              <a:rPr sz="1200" spc="5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60" dirty="0">
                <a:solidFill>
                  <a:srgbClr val="485860"/>
                </a:solidFill>
                <a:latin typeface="Tahoma"/>
                <a:cs typeface="Tahoma"/>
              </a:rPr>
              <a:t>лучшему,</a:t>
            </a:r>
            <a:r>
              <a:rPr sz="1200" spc="-11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они</a:t>
            </a:r>
            <a:r>
              <a:rPr sz="1200" spc="-6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знают,</a:t>
            </a:r>
            <a:r>
              <a:rPr sz="1200" spc="-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что</a:t>
            </a:r>
            <a:r>
              <a:rPr sz="1200" spc="-8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зачем  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делают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 </a:t>
            </a:r>
            <a:r>
              <a:rPr sz="1200" spc="20" dirty="0">
                <a:solidFill>
                  <a:srgbClr val="485860"/>
                </a:solidFill>
                <a:latin typeface="Tahoma"/>
                <a:cs typeface="Tahoma"/>
              </a:rPr>
              <a:t>какой 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результат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это 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даст. 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Опишите научную, практическую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 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социальную значимость 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вашего  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исследования.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2791" y="3614928"/>
            <a:ext cx="905256" cy="93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1455" y="1338072"/>
            <a:ext cx="926592" cy="2218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6696" y="4544567"/>
            <a:ext cx="987552" cy="1264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fondpotanin.ru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0"/>
                </a:spcBef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3561" y="395222"/>
            <a:ext cx="83959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ВОПРОСЫ ЗАЯВКИ: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ОБЩЕСТВЕННАЯ ДЕЯТЕЛЬНОСТЬ </a:t>
            </a:r>
            <a:r>
              <a:rPr dirty="0"/>
              <a:t>И </a:t>
            </a:r>
            <a:r>
              <a:rPr spc="-5" dirty="0"/>
              <a:t>ОПЫТ</a:t>
            </a:r>
            <a:r>
              <a:rPr spc="-50" dirty="0"/>
              <a:t> </a:t>
            </a:r>
            <a:r>
              <a:rPr spc="-5" dirty="0"/>
              <a:t>РАБОТЫ</a:t>
            </a:r>
          </a:p>
        </p:txBody>
      </p:sp>
      <p:sp>
        <p:nvSpPr>
          <p:cNvPr id="3" name="object 3"/>
          <p:cNvSpPr/>
          <p:nvPr/>
        </p:nvSpPr>
        <p:spPr>
          <a:xfrm>
            <a:off x="1104347" y="3805360"/>
            <a:ext cx="1889125" cy="249554"/>
          </a:xfrm>
          <a:custGeom>
            <a:avLst/>
            <a:gdLst/>
            <a:ahLst/>
            <a:cxnLst/>
            <a:rect l="l" t="t" r="r" b="b"/>
            <a:pathLst>
              <a:path w="1889125" h="249554">
                <a:moveTo>
                  <a:pt x="0" y="249165"/>
                </a:moveTo>
                <a:lnTo>
                  <a:pt x="1888883" y="249165"/>
                </a:lnTo>
                <a:lnTo>
                  <a:pt x="1888883" y="0"/>
                </a:lnTo>
                <a:lnTo>
                  <a:pt x="0" y="0"/>
                </a:lnTo>
                <a:lnTo>
                  <a:pt x="0" y="249165"/>
                </a:lnTo>
                <a:close/>
              </a:path>
            </a:pathLst>
          </a:custGeom>
          <a:solidFill>
            <a:srgbClr val="D9D9D9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4271" y="1441195"/>
            <a:ext cx="7964805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5080" indent="-337820">
              <a:lnSpc>
                <a:spcPct val="145000"/>
              </a:lnSpc>
              <a:spcBef>
                <a:spcPts val="100"/>
              </a:spcBef>
              <a:tabLst>
                <a:tab pos="1045210" algn="l"/>
              </a:tabLst>
            </a:pP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Есть</a:t>
            </a:r>
            <a:r>
              <a:rPr sz="1200" spc="-6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ли</a:t>
            </a:r>
            <a:r>
              <a:rPr sz="1200" spc="-7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у</a:t>
            </a:r>
            <a:r>
              <a:rPr sz="1200" spc="-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вас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опыт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485860"/>
                </a:solidFill>
                <a:latin typeface="Tahoma"/>
                <a:cs typeface="Tahoma"/>
              </a:rPr>
              <a:t>общественной/волонтерской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деятельности,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участия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в</a:t>
            </a:r>
            <a:r>
              <a:rPr sz="1200" spc="2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студенческом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самоуправлении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т.п.? 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нет	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да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10" dirty="0">
                <a:solidFill>
                  <a:srgbClr val="485860"/>
                </a:solidFill>
                <a:latin typeface="Tahoma"/>
                <a:cs typeface="Tahoma"/>
              </a:rPr>
              <a:t>РАБОТА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Работаете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ли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вы в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настоящее</a:t>
            </a:r>
            <a:r>
              <a:rPr sz="1200" spc="-19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485860"/>
                </a:solidFill>
                <a:latin typeface="Tahoma"/>
                <a:cs typeface="Tahoma"/>
              </a:rPr>
              <a:t>время?</a:t>
            </a:r>
            <a:endParaRPr sz="1200">
              <a:latin typeface="Tahoma"/>
              <a:cs typeface="Tahoma"/>
            </a:endParaRPr>
          </a:p>
          <a:p>
            <a:pPr marL="359410">
              <a:lnSpc>
                <a:spcPct val="100000"/>
              </a:lnSpc>
              <a:spcBef>
                <a:spcPts val="670"/>
              </a:spcBef>
              <a:tabLst>
                <a:tab pos="1045210" algn="l"/>
              </a:tabLst>
            </a:pP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нет	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да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4906" y="3211068"/>
            <a:ext cx="2562225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85860"/>
                </a:solidFill>
                <a:latin typeface="Tahoma"/>
                <a:cs typeface="Tahoma"/>
              </a:rPr>
              <a:t>ПРЕДЫДУЩЕЕ МЕСТО</a:t>
            </a:r>
            <a:r>
              <a:rPr sz="1400" spc="-3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85860"/>
                </a:solidFill>
                <a:latin typeface="Tahoma"/>
                <a:cs typeface="Tahoma"/>
              </a:rPr>
              <a:t>РАБОТЫ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  <a:tabLst>
                <a:tab pos="1947545" algn="l"/>
              </a:tabLst>
            </a:pP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Место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работы	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Город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8968" y="3553459"/>
            <a:ext cx="763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Д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олжнос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т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ь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76670" y="3553459"/>
            <a:ext cx="138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Дата 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начала</a:t>
            </a:r>
            <a:r>
              <a:rPr sz="1200" spc="-1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работы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6859" y="3553459"/>
            <a:ext cx="16281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Дата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окончания</a:t>
            </a:r>
            <a:r>
              <a:rPr sz="1200" spc="-15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работы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4906" y="4178300"/>
            <a:ext cx="33261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Основные </a:t>
            </a:r>
            <a:r>
              <a:rPr sz="1200" spc="15" dirty="0">
                <a:solidFill>
                  <a:srgbClr val="485860"/>
                </a:solidFill>
                <a:latin typeface="Tahoma"/>
                <a:cs typeface="Tahoma"/>
              </a:rPr>
              <a:t>обязанности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(не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более </a:t>
            </a:r>
            <a:r>
              <a:rPr sz="1200" spc="45" dirty="0">
                <a:solidFill>
                  <a:srgbClr val="485860"/>
                </a:solidFill>
                <a:latin typeface="Tahoma"/>
                <a:cs typeface="Tahoma"/>
              </a:rPr>
              <a:t>300</a:t>
            </a:r>
            <a:r>
              <a:rPr sz="1200" spc="-20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485860"/>
                </a:solidFill>
                <a:latin typeface="Tahoma"/>
                <a:cs typeface="Tahoma"/>
              </a:rPr>
              <a:t>знаков)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54777" y="4178300"/>
            <a:ext cx="32816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Основные 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достижения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(не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более </a:t>
            </a:r>
            <a:r>
              <a:rPr sz="1200" spc="45" dirty="0">
                <a:solidFill>
                  <a:srgbClr val="485860"/>
                </a:solidFill>
                <a:latin typeface="Tahoma"/>
                <a:cs typeface="Tahoma"/>
              </a:rPr>
              <a:t>300</a:t>
            </a:r>
            <a:r>
              <a:rPr sz="1200" spc="-16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485860"/>
                </a:solidFill>
                <a:latin typeface="Tahoma"/>
                <a:cs typeface="Tahoma"/>
              </a:rPr>
              <a:t>знаков)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4906" y="5091684"/>
            <a:ext cx="68135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85860"/>
                </a:solidFill>
                <a:latin typeface="Tahoma"/>
                <a:cs typeface="Tahoma"/>
              </a:rPr>
              <a:t>ДОПОЛНИТЕЛЬНАЯ ИНФОРМАЦИЯ, КОТОРУЮ </a:t>
            </a:r>
            <a:r>
              <a:rPr sz="1400" dirty="0">
                <a:solidFill>
                  <a:srgbClr val="485860"/>
                </a:solidFill>
                <a:latin typeface="Tahoma"/>
                <a:cs typeface="Tahoma"/>
              </a:rPr>
              <a:t>ВЫ </a:t>
            </a:r>
            <a:r>
              <a:rPr sz="1400" spc="-5" dirty="0">
                <a:solidFill>
                  <a:srgbClr val="485860"/>
                </a:solidFill>
                <a:latin typeface="Tahoma"/>
                <a:cs typeface="Tahoma"/>
              </a:rPr>
              <a:t>ХОТЕЛИ </a:t>
            </a:r>
            <a:r>
              <a:rPr sz="1400" dirty="0">
                <a:solidFill>
                  <a:srgbClr val="485860"/>
                </a:solidFill>
                <a:latin typeface="Tahoma"/>
                <a:cs typeface="Tahoma"/>
              </a:rPr>
              <a:t>БЫ </a:t>
            </a:r>
            <a:r>
              <a:rPr sz="1400" spc="-5" dirty="0">
                <a:solidFill>
                  <a:srgbClr val="485860"/>
                </a:solidFill>
                <a:latin typeface="Tahoma"/>
                <a:cs typeface="Tahoma"/>
              </a:rPr>
              <a:t>СООБЩИТЬ О</a:t>
            </a:r>
            <a:r>
              <a:rPr sz="1400" spc="2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85860"/>
                </a:solidFill>
                <a:latin typeface="Tahoma"/>
                <a:cs typeface="Tahoma"/>
              </a:rPr>
              <a:t>СЕБЕ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5708" y="5471599"/>
            <a:ext cx="1510665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spc="-10" dirty="0">
                <a:solidFill>
                  <a:srgbClr val="485860"/>
                </a:solidFill>
                <a:latin typeface="Tahoma"/>
                <a:cs typeface="Tahoma"/>
              </a:rPr>
              <a:t>(не </a:t>
            </a:r>
            <a:r>
              <a:rPr sz="1100" spc="-20" dirty="0">
                <a:solidFill>
                  <a:srgbClr val="485860"/>
                </a:solidFill>
                <a:latin typeface="Tahoma"/>
                <a:cs typeface="Tahoma"/>
              </a:rPr>
              <a:t>более </a:t>
            </a:r>
            <a:r>
              <a:rPr sz="1100" spc="30" dirty="0">
                <a:solidFill>
                  <a:srgbClr val="485860"/>
                </a:solidFill>
                <a:latin typeface="Tahoma"/>
                <a:cs typeface="Tahoma"/>
              </a:rPr>
              <a:t>2000</a:t>
            </a:r>
            <a:r>
              <a:rPr sz="1100" spc="-22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485860"/>
                </a:solidFill>
                <a:latin typeface="Tahoma"/>
                <a:cs typeface="Tahoma"/>
              </a:rPr>
              <a:t>знаков)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73314" y="1808695"/>
            <a:ext cx="173951" cy="196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67890" y="1808695"/>
            <a:ext cx="173951" cy="196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7834" y="2755773"/>
            <a:ext cx="173951" cy="196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83246" y="2755760"/>
            <a:ext cx="173951" cy="1968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94253" y="3805360"/>
            <a:ext cx="1391285" cy="249554"/>
          </a:xfrm>
          <a:custGeom>
            <a:avLst/>
            <a:gdLst/>
            <a:ahLst/>
            <a:cxnLst/>
            <a:rect l="l" t="t" r="r" b="b"/>
            <a:pathLst>
              <a:path w="1391285" h="249554">
                <a:moveTo>
                  <a:pt x="0" y="249165"/>
                </a:moveTo>
                <a:lnTo>
                  <a:pt x="1390954" y="249165"/>
                </a:lnTo>
                <a:lnTo>
                  <a:pt x="1390954" y="0"/>
                </a:lnTo>
                <a:lnTo>
                  <a:pt x="0" y="0"/>
                </a:lnTo>
                <a:lnTo>
                  <a:pt x="0" y="249165"/>
                </a:lnTo>
                <a:close/>
              </a:path>
            </a:pathLst>
          </a:custGeom>
          <a:solidFill>
            <a:srgbClr val="D9D9D9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86236" y="3805360"/>
            <a:ext cx="1596390" cy="249554"/>
          </a:xfrm>
          <a:custGeom>
            <a:avLst/>
            <a:gdLst/>
            <a:ahLst/>
            <a:cxnLst/>
            <a:rect l="l" t="t" r="r" b="b"/>
            <a:pathLst>
              <a:path w="1596389" h="249554">
                <a:moveTo>
                  <a:pt x="0" y="249165"/>
                </a:moveTo>
                <a:lnTo>
                  <a:pt x="1595894" y="249165"/>
                </a:lnTo>
                <a:lnTo>
                  <a:pt x="1595894" y="0"/>
                </a:lnTo>
                <a:lnTo>
                  <a:pt x="0" y="0"/>
                </a:lnTo>
                <a:lnTo>
                  <a:pt x="0" y="249165"/>
                </a:lnTo>
                <a:close/>
              </a:path>
            </a:pathLst>
          </a:custGeom>
          <a:solidFill>
            <a:srgbClr val="D9D9D9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83172" y="3805360"/>
            <a:ext cx="1529080" cy="249554"/>
          </a:xfrm>
          <a:custGeom>
            <a:avLst/>
            <a:gdLst/>
            <a:ahLst/>
            <a:cxnLst/>
            <a:rect l="l" t="t" r="r" b="b"/>
            <a:pathLst>
              <a:path w="1529079" h="249554">
                <a:moveTo>
                  <a:pt x="0" y="249165"/>
                </a:moveTo>
                <a:lnTo>
                  <a:pt x="1528991" y="249165"/>
                </a:lnTo>
                <a:lnTo>
                  <a:pt x="1528991" y="0"/>
                </a:lnTo>
                <a:lnTo>
                  <a:pt x="0" y="0"/>
                </a:lnTo>
                <a:lnTo>
                  <a:pt x="0" y="249165"/>
                </a:lnTo>
                <a:close/>
              </a:path>
            </a:pathLst>
          </a:custGeom>
          <a:solidFill>
            <a:srgbClr val="D9D9D9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04022" y="3816612"/>
            <a:ext cx="1617345" cy="249554"/>
          </a:xfrm>
          <a:custGeom>
            <a:avLst/>
            <a:gdLst/>
            <a:ahLst/>
            <a:cxnLst/>
            <a:rect l="l" t="t" r="r" b="b"/>
            <a:pathLst>
              <a:path w="1617345" h="249554">
                <a:moveTo>
                  <a:pt x="0" y="249165"/>
                </a:moveTo>
                <a:lnTo>
                  <a:pt x="1617052" y="249165"/>
                </a:lnTo>
                <a:lnTo>
                  <a:pt x="1617052" y="0"/>
                </a:lnTo>
                <a:lnTo>
                  <a:pt x="0" y="0"/>
                </a:lnTo>
                <a:lnTo>
                  <a:pt x="0" y="249165"/>
                </a:lnTo>
                <a:close/>
              </a:path>
            </a:pathLst>
          </a:custGeom>
          <a:solidFill>
            <a:srgbClr val="D9D9D9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4347" y="4408923"/>
            <a:ext cx="3825875" cy="581025"/>
          </a:xfrm>
          <a:custGeom>
            <a:avLst/>
            <a:gdLst/>
            <a:ahLst/>
            <a:cxnLst/>
            <a:rect l="l" t="t" r="r" b="b"/>
            <a:pathLst>
              <a:path w="3825875" h="581025">
                <a:moveTo>
                  <a:pt x="0" y="580525"/>
                </a:moveTo>
                <a:lnTo>
                  <a:pt x="3825455" y="580525"/>
                </a:lnTo>
                <a:lnTo>
                  <a:pt x="3825455" y="0"/>
                </a:lnTo>
                <a:lnTo>
                  <a:pt x="0" y="0"/>
                </a:lnTo>
                <a:lnTo>
                  <a:pt x="0" y="580525"/>
                </a:lnTo>
                <a:close/>
              </a:path>
            </a:pathLst>
          </a:custGeom>
          <a:solidFill>
            <a:srgbClr val="D9D9D9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34927" y="4408923"/>
            <a:ext cx="4486275" cy="581025"/>
          </a:xfrm>
          <a:custGeom>
            <a:avLst/>
            <a:gdLst/>
            <a:ahLst/>
            <a:cxnLst/>
            <a:rect l="l" t="t" r="r" b="b"/>
            <a:pathLst>
              <a:path w="4486275" h="581025">
                <a:moveTo>
                  <a:pt x="0" y="580525"/>
                </a:moveTo>
                <a:lnTo>
                  <a:pt x="4486148" y="580525"/>
                </a:lnTo>
                <a:lnTo>
                  <a:pt x="4486148" y="0"/>
                </a:lnTo>
                <a:lnTo>
                  <a:pt x="0" y="0"/>
                </a:lnTo>
                <a:lnTo>
                  <a:pt x="0" y="580525"/>
                </a:lnTo>
                <a:close/>
              </a:path>
            </a:pathLst>
          </a:custGeom>
          <a:solidFill>
            <a:srgbClr val="D9D9D9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63981" y="5381616"/>
            <a:ext cx="8457565" cy="741045"/>
          </a:xfrm>
          <a:custGeom>
            <a:avLst/>
            <a:gdLst/>
            <a:ahLst/>
            <a:cxnLst/>
            <a:rect l="l" t="t" r="r" b="b"/>
            <a:pathLst>
              <a:path w="8457565" h="741045">
                <a:moveTo>
                  <a:pt x="0" y="740887"/>
                </a:moveTo>
                <a:lnTo>
                  <a:pt x="8457095" y="740887"/>
                </a:lnTo>
                <a:lnTo>
                  <a:pt x="8457095" y="0"/>
                </a:lnTo>
                <a:lnTo>
                  <a:pt x="0" y="0"/>
                </a:lnTo>
                <a:lnTo>
                  <a:pt x="0" y="740887"/>
                </a:lnTo>
                <a:close/>
              </a:path>
            </a:pathLst>
          </a:custGeom>
          <a:solidFill>
            <a:srgbClr val="D9D9D9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fondpotanin.ru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0"/>
                </a:spcBef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5394" y="1257300"/>
            <a:ext cx="26422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solidFill>
                  <a:srgbClr val="485860"/>
                </a:solidFill>
                <a:latin typeface="Tahoma"/>
                <a:cs typeface="Tahoma"/>
              </a:rPr>
              <a:t>СТРАНИЦЫ </a:t>
            </a:r>
            <a:r>
              <a:rPr sz="1400" dirty="0">
                <a:solidFill>
                  <a:srgbClr val="485860"/>
                </a:solidFill>
                <a:latin typeface="Tahoma"/>
                <a:cs typeface="Tahoma"/>
              </a:rPr>
              <a:t>В </a:t>
            </a:r>
            <a:r>
              <a:rPr sz="1400" spc="-65" dirty="0">
                <a:solidFill>
                  <a:srgbClr val="485860"/>
                </a:solidFill>
                <a:latin typeface="Tahoma"/>
                <a:cs typeface="Tahoma"/>
              </a:rPr>
              <a:t>СОЦИАЛЬНЫХ</a:t>
            </a:r>
            <a:r>
              <a:rPr sz="1400" spc="-29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-100" dirty="0">
                <a:solidFill>
                  <a:srgbClr val="485860"/>
                </a:solidFill>
                <a:latin typeface="Tahoma"/>
                <a:cs typeface="Tahoma"/>
              </a:rPr>
              <a:t>СЕТЯХ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4759" y="3178895"/>
            <a:ext cx="8637270" cy="225234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1990089" indent="635">
              <a:lnSpc>
                <a:spcPct val="119000"/>
              </a:lnSpc>
              <a:spcBef>
                <a:spcPts val="155"/>
              </a:spcBef>
            </a:pPr>
            <a:r>
              <a:rPr sz="1400" spc="-55" dirty="0">
                <a:solidFill>
                  <a:srgbClr val="485860"/>
                </a:solidFill>
                <a:latin typeface="Tahoma"/>
                <a:cs typeface="Tahoma"/>
              </a:rPr>
              <a:t>УКАЖИТЕ,</a:t>
            </a:r>
            <a:r>
              <a:rPr sz="1400" spc="-10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-70" dirty="0">
                <a:solidFill>
                  <a:srgbClr val="485860"/>
                </a:solidFill>
                <a:latin typeface="Tahoma"/>
                <a:cs typeface="Tahoma"/>
              </a:rPr>
              <a:t>ОТКУДА</a:t>
            </a:r>
            <a:r>
              <a:rPr sz="1400" spc="-1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485860"/>
                </a:solidFill>
                <a:latin typeface="Tahoma"/>
                <a:cs typeface="Tahoma"/>
              </a:rPr>
              <a:t>ВЫ</a:t>
            </a:r>
            <a:r>
              <a:rPr sz="1400" spc="-40" dirty="0">
                <a:solidFill>
                  <a:srgbClr val="485860"/>
                </a:solidFill>
                <a:latin typeface="Tahoma"/>
                <a:cs typeface="Tahoma"/>
              </a:rPr>
              <a:t> УЗНАЛИ</a:t>
            </a:r>
            <a:r>
              <a:rPr sz="1400" spc="-8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85860"/>
                </a:solidFill>
                <a:latin typeface="Tahoma"/>
                <a:cs typeface="Tahoma"/>
              </a:rPr>
              <a:t>О</a:t>
            </a:r>
            <a:r>
              <a:rPr sz="1400" spc="-26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-65" dirty="0">
                <a:solidFill>
                  <a:srgbClr val="485860"/>
                </a:solidFill>
                <a:latin typeface="Tahoma"/>
                <a:cs typeface="Tahoma"/>
              </a:rPr>
              <a:t>ПРОГРАММЕ?</a:t>
            </a:r>
            <a:r>
              <a:rPr sz="1400" spc="-12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485860"/>
                </a:solidFill>
                <a:latin typeface="Tahoma"/>
                <a:cs typeface="Tahoma"/>
              </a:rPr>
              <a:t>(можно</a:t>
            </a:r>
            <a:r>
              <a:rPr sz="1200" spc="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485860"/>
                </a:solidFill>
                <a:latin typeface="Tahoma"/>
                <a:cs typeface="Tahoma"/>
              </a:rPr>
              <a:t>указать</a:t>
            </a:r>
            <a:r>
              <a:rPr sz="1200" spc="6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более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485860"/>
                </a:solidFill>
                <a:latin typeface="Tahoma"/>
                <a:cs typeface="Tahoma"/>
              </a:rPr>
              <a:t>одногоисточника) 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Участвовали</a:t>
            </a:r>
            <a:r>
              <a:rPr sz="1200" spc="-6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ли</a:t>
            </a:r>
            <a:r>
              <a:rPr sz="1200" spc="-6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вы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485860"/>
                </a:solidFill>
                <a:latin typeface="Tahoma"/>
                <a:cs typeface="Tahoma"/>
              </a:rPr>
              <a:t>ранее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в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Стипендиальной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485860"/>
                </a:solidFill>
                <a:latin typeface="Tahoma"/>
                <a:cs typeface="Tahoma"/>
              </a:rPr>
              <a:t>программе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Владимира</a:t>
            </a:r>
            <a:r>
              <a:rPr sz="1200" spc="-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Потанина?</a:t>
            </a:r>
            <a:endParaRPr sz="1200">
              <a:latin typeface="Tahoma"/>
              <a:cs typeface="Tahoma"/>
            </a:endParaRPr>
          </a:p>
          <a:p>
            <a:pPr marL="398780">
              <a:lnSpc>
                <a:spcPct val="100000"/>
              </a:lnSpc>
              <a:spcBef>
                <a:spcPts val="455"/>
              </a:spcBef>
              <a:tabLst>
                <a:tab pos="1056005" algn="l"/>
              </a:tabLst>
            </a:pP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нет	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да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236854">
              <a:lnSpc>
                <a:spcPct val="100000"/>
              </a:lnSpc>
            </a:pPr>
            <a:r>
              <a:rPr sz="1400" spc="-80" dirty="0">
                <a:solidFill>
                  <a:srgbClr val="485860"/>
                </a:solidFill>
                <a:latin typeface="Tahoma"/>
                <a:cs typeface="Tahoma"/>
              </a:rPr>
              <a:t>СОГЛАСИЕ </a:t>
            </a:r>
            <a:r>
              <a:rPr sz="1400" spc="-40" dirty="0">
                <a:solidFill>
                  <a:srgbClr val="485860"/>
                </a:solidFill>
                <a:latin typeface="Tahoma"/>
                <a:cs typeface="Tahoma"/>
              </a:rPr>
              <a:t>НА</a:t>
            </a:r>
            <a:r>
              <a:rPr sz="1400" spc="-3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rgbClr val="485860"/>
                </a:solidFill>
                <a:latin typeface="Tahoma"/>
                <a:cs typeface="Tahoma"/>
              </a:rPr>
              <a:t>ОБРАБОТКУ </a:t>
            </a:r>
            <a:r>
              <a:rPr sz="1400" spc="-70" dirty="0">
                <a:solidFill>
                  <a:srgbClr val="485860"/>
                </a:solidFill>
                <a:latin typeface="Tahoma"/>
                <a:cs typeface="Tahoma"/>
              </a:rPr>
              <a:t>ПЕРСОНАЛЬНЫХ </a:t>
            </a:r>
            <a:r>
              <a:rPr sz="1400" spc="-50" dirty="0">
                <a:solidFill>
                  <a:srgbClr val="485860"/>
                </a:solidFill>
                <a:latin typeface="Tahoma"/>
                <a:cs typeface="Tahoma"/>
              </a:rPr>
              <a:t>ДАННЫХ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99400"/>
              </a:lnSpc>
              <a:spcBef>
                <a:spcPts val="545"/>
              </a:spcBef>
            </a:pP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Настоящим </a:t>
            </a:r>
            <a:r>
              <a:rPr sz="1200" spc="30" dirty="0">
                <a:solidFill>
                  <a:srgbClr val="485860"/>
                </a:solidFill>
                <a:latin typeface="Tahoma"/>
                <a:cs typeface="Tahoma"/>
              </a:rPr>
              <a:t>я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даю свое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согласие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Некоммерческой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благотворительной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организации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«Благотворительный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фонд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В. 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Потанина»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(далее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Фонд) на обработку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моих персональных данных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в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соответствии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с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действующим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законодательством  Российской Федерации,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т.е.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на совершение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действий, предусмотренных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пунктом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3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статьи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3 Федерального </a:t>
            </a:r>
            <a:r>
              <a:rPr sz="1200" spc="15" dirty="0">
                <a:solidFill>
                  <a:srgbClr val="485860"/>
                </a:solidFill>
                <a:latin typeface="Tahoma"/>
                <a:cs typeface="Tahoma"/>
              </a:rPr>
              <a:t>закона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РФ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от  </a:t>
            </a:r>
            <a:r>
              <a:rPr sz="1200" spc="20" dirty="0">
                <a:solidFill>
                  <a:srgbClr val="485860"/>
                </a:solidFill>
                <a:latin typeface="Tahoma"/>
                <a:cs typeface="Tahoma"/>
              </a:rPr>
              <a:t>27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 июля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485860"/>
                </a:solidFill>
                <a:latin typeface="Tahoma"/>
                <a:cs typeface="Tahoma"/>
              </a:rPr>
              <a:t>2006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г.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565" dirty="0">
                <a:solidFill>
                  <a:srgbClr val="485860"/>
                </a:solidFill>
                <a:latin typeface="Tahoma"/>
                <a:cs typeface="Tahoma"/>
              </a:rPr>
              <a:t>№</a:t>
            </a:r>
            <a:r>
              <a:rPr sz="1200" spc="-9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485860"/>
                </a:solidFill>
                <a:latin typeface="Tahoma"/>
                <a:cs typeface="Tahoma"/>
              </a:rPr>
              <a:t>152-ФЗ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485860"/>
                </a:solidFill>
                <a:latin typeface="Tahoma"/>
                <a:cs typeface="Tahoma"/>
              </a:rPr>
              <a:t>«О</a:t>
            </a:r>
            <a:r>
              <a:rPr sz="1200" spc="-16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персональных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данных».</a:t>
            </a:r>
            <a:r>
              <a:rPr sz="1200" spc="-6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Также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в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 соответствии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со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статьей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485860"/>
                </a:solidFill>
                <a:latin typeface="Tahoma"/>
                <a:cs typeface="Tahoma"/>
              </a:rPr>
              <a:t>152.1</a:t>
            </a:r>
            <a:endParaRPr sz="1200">
              <a:latin typeface="Tahoma"/>
              <a:cs typeface="Tahoma"/>
            </a:endParaRPr>
          </a:p>
          <a:p>
            <a:pPr marL="216535">
              <a:lnSpc>
                <a:spcPct val="100000"/>
              </a:lnSpc>
              <a:spcBef>
                <a:spcPts val="545"/>
              </a:spcBef>
            </a:pPr>
            <a:r>
              <a:rPr sz="1400" spc="-55" dirty="0">
                <a:solidFill>
                  <a:srgbClr val="485860"/>
                </a:solidFill>
                <a:latin typeface="Tahoma"/>
                <a:cs typeface="Tahoma"/>
              </a:rPr>
              <a:t>ПОДТВЕРЖДЕНИЕ АКТУАЛЬНОСТИ </a:t>
            </a:r>
            <a:r>
              <a:rPr sz="1400" dirty="0">
                <a:solidFill>
                  <a:srgbClr val="485860"/>
                </a:solidFill>
                <a:latin typeface="Tahoma"/>
                <a:cs typeface="Tahoma"/>
              </a:rPr>
              <a:t>И</a:t>
            </a:r>
            <a:r>
              <a:rPr sz="1400" spc="-33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-55" dirty="0">
                <a:solidFill>
                  <a:srgbClr val="485860"/>
                </a:solidFill>
                <a:latin typeface="Tahoma"/>
                <a:cs typeface="Tahoma"/>
              </a:rPr>
              <a:t>ДОСТОВЕРНОСТИ ПРЕДОСТАВЛЯЕМЫХ </a:t>
            </a:r>
            <a:r>
              <a:rPr sz="1400" spc="-50" dirty="0">
                <a:solidFill>
                  <a:srgbClr val="485860"/>
                </a:solidFill>
                <a:latin typeface="Tahoma"/>
                <a:cs typeface="Tahoma"/>
              </a:rPr>
              <a:t>ДАННЫХ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55173" y="395222"/>
            <a:ext cx="812609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ВОПРОСЫ ЗАЯВКИ: СПРАВОЧНАЯ ИНФОРМАЦИЯ</a:t>
            </a:r>
          </a:p>
        </p:txBody>
      </p:sp>
      <p:sp>
        <p:nvSpPr>
          <p:cNvPr id="5" name="object 5"/>
          <p:cNvSpPr/>
          <p:nvPr/>
        </p:nvSpPr>
        <p:spPr>
          <a:xfrm>
            <a:off x="983954" y="3047911"/>
            <a:ext cx="7235825" cy="0"/>
          </a:xfrm>
          <a:custGeom>
            <a:avLst/>
            <a:gdLst/>
            <a:ahLst/>
            <a:cxnLst/>
            <a:rect l="l" t="t" r="r" b="b"/>
            <a:pathLst>
              <a:path w="7235825">
                <a:moveTo>
                  <a:pt x="0" y="0"/>
                </a:moveTo>
                <a:lnTo>
                  <a:pt x="7235714" y="1"/>
                </a:lnTo>
              </a:path>
            </a:pathLst>
          </a:custGeom>
          <a:ln w="12700">
            <a:solidFill>
              <a:srgbClr val="4858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76519" y="1624509"/>
          <a:ext cx="8635996" cy="832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8275"/>
                <a:gridCol w="92709"/>
                <a:gridCol w="1504950"/>
                <a:gridCol w="122555"/>
                <a:gridCol w="1438275"/>
                <a:gridCol w="122554"/>
                <a:gridCol w="1918335"/>
                <a:gridCol w="122554"/>
                <a:gridCol w="1875789"/>
              </a:tblGrid>
              <a:tr h="49720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485860"/>
                          </a:solidFill>
                          <a:latin typeface="Tahoma"/>
                          <a:cs typeface="Tahoma"/>
                        </a:rPr>
                        <a:t>Facebook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D9D9D9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200" spc="15" dirty="0">
                          <a:solidFill>
                            <a:srgbClr val="485860"/>
                          </a:solidFill>
                          <a:latin typeface="Tahoma"/>
                          <a:cs typeface="Tahoma"/>
                        </a:rPr>
                        <a:t>Livejournal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D9D9D9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1200" spc="15" dirty="0">
                          <a:solidFill>
                            <a:srgbClr val="485860"/>
                          </a:solidFill>
                          <a:latin typeface="Tahoma"/>
                          <a:cs typeface="Tahoma"/>
                        </a:rPr>
                        <a:t>ВКонтакте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D9D9D9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200" spc="10" dirty="0">
                          <a:solidFill>
                            <a:srgbClr val="485860"/>
                          </a:solidFill>
                          <a:latin typeface="Tahoma"/>
                          <a:cs typeface="Tahoma"/>
                        </a:rPr>
                        <a:t>Одноклассники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D9D9D9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485860"/>
                          </a:solidFill>
                          <a:latin typeface="Tahoma"/>
                          <a:cs typeface="Tahoma"/>
                        </a:rPr>
                        <a:t>Twitter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D9D9D9">
                        <a:alpha val="50199"/>
                      </a:srgb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1430">
                        <a:lnSpc>
                          <a:spcPts val="1350"/>
                        </a:lnSpc>
                        <a:spcBef>
                          <a:spcPts val="1055"/>
                        </a:spcBef>
                      </a:pPr>
                      <a:r>
                        <a:rPr sz="1200" spc="10" dirty="0">
                          <a:solidFill>
                            <a:srgbClr val="485860"/>
                          </a:solidFill>
                          <a:latin typeface="Tahoma"/>
                          <a:cs typeface="Tahoma"/>
                        </a:rPr>
                        <a:t>Instagram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33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350"/>
                        </a:lnSpc>
                        <a:spcBef>
                          <a:spcPts val="1055"/>
                        </a:spcBef>
                      </a:pPr>
                      <a:r>
                        <a:rPr sz="1200" spc="15" dirty="0">
                          <a:solidFill>
                            <a:srgbClr val="485860"/>
                          </a:solidFill>
                          <a:latin typeface="Tahoma"/>
                          <a:cs typeface="Tahoma"/>
                        </a:rPr>
                        <a:t>Другие</a:t>
                      </a:r>
                      <a:r>
                        <a:rPr sz="1200" spc="-85" dirty="0">
                          <a:solidFill>
                            <a:srgbClr val="48586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5" dirty="0">
                          <a:solidFill>
                            <a:srgbClr val="485860"/>
                          </a:solidFill>
                          <a:latin typeface="Tahoma"/>
                          <a:cs typeface="Tahoma"/>
                        </a:rPr>
                        <a:t>(укажите)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33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076519" y="2547527"/>
            <a:ext cx="1438275" cy="249554"/>
          </a:xfrm>
          <a:custGeom>
            <a:avLst/>
            <a:gdLst/>
            <a:ahLst/>
            <a:cxnLst/>
            <a:rect l="l" t="t" r="r" b="b"/>
            <a:pathLst>
              <a:path w="1438275" h="249555">
                <a:moveTo>
                  <a:pt x="0" y="249165"/>
                </a:moveTo>
                <a:lnTo>
                  <a:pt x="1438084" y="249165"/>
                </a:lnTo>
                <a:lnTo>
                  <a:pt x="1438084" y="0"/>
                </a:lnTo>
                <a:lnTo>
                  <a:pt x="0" y="0"/>
                </a:lnTo>
                <a:lnTo>
                  <a:pt x="0" y="249165"/>
                </a:lnTo>
                <a:close/>
              </a:path>
            </a:pathLst>
          </a:custGeom>
          <a:solidFill>
            <a:srgbClr val="D9D9D9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7170" y="2537532"/>
            <a:ext cx="4966970" cy="249554"/>
          </a:xfrm>
          <a:custGeom>
            <a:avLst/>
            <a:gdLst/>
            <a:ahLst/>
            <a:cxnLst/>
            <a:rect l="l" t="t" r="r" b="b"/>
            <a:pathLst>
              <a:path w="4966970" h="249555">
                <a:moveTo>
                  <a:pt x="0" y="249165"/>
                </a:moveTo>
                <a:lnTo>
                  <a:pt x="4966449" y="249165"/>
                </a:lnTo>
                <a:lnTo>
                  <a:pt x="4966449" y="0"/>
                </a:lnTo>
                <a:lnTo>
                  <a:pt x="0" y="0"/>
                </a:lnTo>
                <a:lnTo>
                  <a:pt x="0" y="249165"/>
                </a:lnTo>
                <a:close/>
              </a:path>
            </a:pathLst>
          </a:custGeom>
          <a:solidFill>
            <a:srgbClr val="D9D9D9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3745" y="3774795"/>
            <a:ext cx="173953" cy="196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2790" y="3764851"/>
            <a:ext cx="173951" cy="196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6519" y="4157560"/>
            <a:ext cx="173951" cy="196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8487" y="5229999"/>
            <a:ext cx="173951" cy="196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fondpotanin.ru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0"/>
                </a:spcBef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2755" y="398270"/>
            <a:ext cx="71805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КАКИЕ ДОКУМЕНТЫ </a:t>
            </a:r>
            <a:r>
              <a:rPr dirty="0"/>
              <a:t>НУЖНО</a:t>
            </a:r>
            <a:r>
              <a:rPr spc="-20" dirty="0"/>
              <a:t> </a:t>
            </a:r>
            <a:r>
              <a:rPr spc="-5" dirty="0"/>
              <a:t>ПРИЛОЖИТЬ?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341120">
              <a:lnSpc>
                <a:spcPct val="100000"/>
              </a:lnSpc>
              <a:spcBef>
                <a:spcPts val="725"/>
              </a:spcBef>
            </a:pPr>
            <a:r>
              <a:rPr dirty="0"/>
              <a:t>ДИПЛОМ ГОСУДАРСТВЕННОГО </a:t>
            </a:r>
            <a:r>
              <a:rPr spc="-5" dirty="0"/>
              <a:t>ОБРАЗЦА </a:t>
            </a:r>
            <a:r>
              <a:rPr dirty="0"/>
              <a:t>О </a:t>
            </a:r>
            <a:r>
              <a:rPr spc="-5" dirty="0"/>
              <a:t>ВЫСШЕМ</a:t>
            </a:r>
            <a:r>
              <a:rPr dirty="0"/>
              <a:t> </a:t>
            </a:r>
            <a:r>
              <a:rPr spc="-5" dirty="0"/>
              <a:t>ОБРАЗОВАНИИ</a:t>
            </a:r>
          </a:p>
          <a:p>
            <a:pPr marL="1341120">
              <a:lnSpc>
                <a:spcPct val="100000"/>
              </a:lnSpc>
              <a:spcBef>
                <a:spcPts val="535"/>
              </a:spcBef>
            </a:pPr>
            <a:r>
              <a:rPr sz="1200" b="0" spc="5" dirty="0">
                <a:latin typeface="Tahoma"/>
                <a:cs typeface="Tahoma"/>
              </a:rPr>
              <a:t>(приложение </a:t>
            </a:r>
            <a:r>
              <a:rPr sz="1200" b="0" dirty="0">
                <a:latin typeface="Tahoma"/>
                <a:cs typeface="Tahoma"/>
              </a:rPr>
              <a:t>с </a:t>
            </a:r>
            <a:r>
              <a:rPr sz="1200" b="0" spc="20" dirty="0">
                <a:latin typeface="Tahoma"/>
                <a:cs typeface="Tahoma"/>
              </a:rPr>
              <a:t>оценками</a:t>
            </a:r>
            <a:r>
              <a:rPr sz="1200" b="0" spc="-185" dirty="0">
                <a:latin typeface="Tahoma"/>
                <a:cs typeface="Tahoma"/>
              </a:rPr>
              <a:t> </a:t>
            </a:r>
            <a:r>
              <a:rPr sz="1200" b="0" spc="5" dirty="0">
                <a:latin typeface="Tahoma"/>
                <a:cs typeface="Tahoma"/>
              </a:rPr>
              <a:t>обязательно)</a:t>
            </a:r>
            <a:endParaRPr sz="1200">
              <a:latin typeface="Tahoma"/>
              <a:cs typeface="Tahoma"/>
            </a:endParaRPr>
          </a:p>
          <a:p>
            <a:pPr marL="1328420">
              <a:lnSpc>
                <a:spcPct val="100000"/>
              </a:lnSpc>
            </a:pPr>
            <a:endParaRPr/>
          </a:p>
          <a:p>
            <a:pPr marL="1341120">
              <a:lnSpc>
                <a:spcPct val="100000"/>
              </a:lnSpc>
              <a:spcBef>
                <a:spcPts val="1045"/>
              </a:spcBef>
            </a:pPr>
            <a:r>
              <a:rPr spc="-5" dirty="0"/>
              <a:t>РЕКОМЕНДАТЕЛЬНОЕ </a:t>
            </a:r>
            <a:r>
              <a:rPr dirty="0"/>
              <a:t>ПИСЬМО</a:t>
            </a:r>
          </a:p>
          <a:p>
            <a:pPr marL="1341120">
              <a:lnSpc>
                <a:spcPct val="100000"/>
              </a:lnSpc>
              <a:spcBef>
                <a:spcPts val="320"/>
              </a:spcBef>
            </a:pPr>
            <a:r>
              <a:rPr sz="1200" b="0" spc="-25" dirty="0">
                <a:latin typeface="Tahoma"/>
                <a:cs typeface="Tahoma"/>
              </a:rPr>
              <a:t>Подписано научным руководителем </a:t>
            </a:r>
            <a:r>
              <a:rPr sz="1200" b="0" dirty="0">
                <a:latin typeface="Tahoma"/>
                <a:cs typeface="Tahoma"/>
              </a:rPr>
              <a:t>/ </a:t>
            </a:r>
            <a:r>
              <a:rPr sz="1200" b="0" spc="-25" dirty="0">
                <a:latin typeface="Tahoma"/>
                <a:cs typeface="Tahoma"/>
              </a:rPr>
              <a:t>руководителем </a:t>
            </a:r>
            <a:r>
              <a:rPr sz="1200" b="0" spc="-10" dirty="0">
                <a:latin typeface="Tahoma"/>
                <a:cs typeface="Tahoma"/>
              </a:rPr>
              <a:t>магистерской </a:t>
            </a:r>
            <a:r>
              <a:rPr sz="1200" b="0" dirty="0">
                <a:latin typeface="Tahoma"/>
                <a:cs typeface="Tahoma"/>
              </a:rPr>
              <a:t>программы / заведующим</a:t>
            </a:r>
            <a:r>
              <a:rPr sz="1200" b="0" spc="-165" dirty="0">
                <a:latin typeface="Tahoma"/>
                <a:cs typeface="Tahoma"/>
              </a:rPr>
              <a:t> </a:t>
            </a:r>
            <a:r>
              <a:rPr sz="1200" b="0" spc="-30" dirty="0">
                <a:latin typeface="Tahoma"/>
                <a:cs typeface="Tahoma"/>
              </a:rPr>
              <a:t>кафедрой.</a:t>
            </a:r>
            <a:endParaRPr sz="1200">
              <a:latin typeface="Tahoma"/>
              <a:cs typeface="Tahoma"/>
            </a:endParaRPr>
          </a:p>
          <a:p>
            <a:pPr marL="1341120">
              <a:lnSpc>
                <a:spcPct val="100000"/>
              </a:lnSpc>
              <a:spcBef>
                <a:spcPts val="770"/>
              </a:spcBef>
            </a:pPr>
            <a:r>
              <a:rPr sz="1200" b="0" spc="-35" dirty="0">
                <a:latin typeface="Tahoma"/>
                <a:cs typeface="Tahoma"/>
              </a:rPr>
              <a:t>Содержит </a:t>
            </a:r>
            <a:r>
              <a:rPr sz="1200" b="0" spc="-50" dirty="0">
                <a:latin typeface="Tahoma"/>
                <a:cs typeface="Tahoma"/>
              </a:rPr>
              <a:t>следующую</a:t>
            </a:r>
            <a:r>
              <a:rPr sz="1200" b="0" spc="-180" dirty="0">
                <a:latin typeface="Tahoma"/>
                <a:cs typeface="Tahoma"/>
              </a:rPr>
              <a:t> </a:t>
            </a:r>
            <a:r>
              <a:rPr sz="1200" b="0" spc="-25" dirty="0">
                <a:latin typeface="Tahoma"/>
                <a:cs typeface="Tahoma"/>
              </a:rPr>
              <a:t>информацию:</a:t>
            </a:r>
            <a:endParaRPr sz="1200">
              <a:latin typeface="Tahoma"/>
              <a:cs typeface="Tahoma"/>
            </a:endParaRPr>
          </a:p>
          <a:p>
            <a:pPr marL="1452245" indent="-110489">
              <a:lnSpc>
                <a:spcPct val="100000"/>
              </a:lnSpc>
              <a:spcBef>
                <a:spcPts val="240"/>
              </a:spcBef>
              <a:buChar char="•"/>
              <a:tabLst>
                <a:tab pos="1452880" algn="l"/>
              </a:tabLst>
            </a:pPr>
            <a:r>
              <a:rPr sz="1200" b="0" spc="-40" dirty="0">
                <a:latin typeface="Tahoma"/>
                <a:cs typeface="Tahoma"/>
              </a:rPr>
              <a:t>ФИО </a:t>
            </a:r>
            <a:r>
              <a:rPr sz="1200" b="0" spc="-15" dirty="0">
                <a:latin typeface="Tahoma"/>
                <a:cs typeface="Tahoma"/>
              </a:rPr>
              <a:t>заявителя, </a:t>
            </a:r>
            <a:r>
              <a:rPr sz="1200" b="0" spc="-25" dirty="0">
                <a:latin typeface="Tahoma"/>
                <a:cs typeface="Tahoma"/>
              </a:rPr>
              <a:t>должность, </a:t>
            </a:r>
            <a:r>
              <a:rPr sz="1200" b="0" spc="-20" dirty="0">
                <a:latin typeface="Tahoma"/>
                <a:cs typeface="Tahoma"/>
              </a:rPr>
              <a:t>электронная </a:t>
            </a:r>
            <a:r>
              <a:rPr sz="1200" b="0" spc="-25" dirty="0">
                <a:latin typeface="Tahoma"/>
                <a:cs typeface="Tahoma"/>
              </a:rPr>
              <a:t>почта,</a:t>
            </a:r>
            <a:r>
              <a:rPr sz="1200" b="0" spc="-180" dirty="0">
                <a:latin typeface="Tahoma"/>
                <a:cs typeface="Tahoma"/>
              </a:rPr>
              <a:t> </a:t>
            </a:r>
            <a:r>
              <a:rPr sz="1200" b="0" spc="-20" dirty="0">
                <a:latin typeface="Tahoma"/>
                <a:cs typeface="Tahoma"/>
              </a:rPr>
              <a:t>телефон;</a:t>
            </a:r>
            <a:endParaRPr sz="1200">
              <a:latin typeface="Tahoma"/>
              <a:cs typeface="Tahoma"/>
            </a:endParaRPr>
          </a:p>
          <a:p>
            <a:pPr marL="1459230" indent="-117475">
              <a:lnSpc>
                <a:spcPct val="100000"/>
              </a:lnSpc>
              <a:spcBef>
                <a:spcPts val="360"/>
              </a:spcBef>
              <a:buChar char="•"/>
              <a:tabLst>
                <a:tab pos="1459865" algn="l"/>
              </a:tabLst>
            </a:pPr>
            <a:r>
              <a:rPr sz="1200" b="0" spc="-5" dirty="0">
                <a:latin typeface="Tahoma"/>
                <a:cs typeface="Tahoma"/>
              </a:rPr>
              <a:t>Название </a:t>
            </a:r>
            <a:r>
              <a:rPr sz="1200" b="0" spc="-30" dirty="0">
                <a:latin typeface="Tahoma"/>
                <a:cs typeface="Tahoma"/>
              </a:rPr>
              <a:t>магистратуры </a:t>
            </a:r>
            <a:r>
              <a:rPr sz="1200" b="0" spc="-15" dirty="0">
                <a:latin typeface="Tahoma"/>
                <a:cs typeface="Tahoma"/>
              </a:rPr>
              <a:t>(вуз, курс, очная</a:t>
            </a:r>
            <a:r>
              <a:rPr sz="1200" b="0" spc="-275" dirty="0">
                <a:latin typeface="Tahoma"/>
                <a:cs typeface="Tahoma"/>
              </a:rPr>
              <a:t> </a:t>
            </a:r>
            <a:r>
              <a:rPr sz="1200" b="0" spc="-50" dirty="0">
                <a:latin typeface="Tahoma"/>
                <a:cs typeface="Tahoma"/>
              </a:rPr>
              <a:t>форма);</a:t>
            </a:r>
            <a:endParaRPr sz="1200">
              <a:latin typeface="Tahoma"/>
              <a:cs typeface="Tahoma"/>
            </a:endParaRPr>
          </a:p>
          <a:p>
            <a:pPr marL="1457325" indent="-115570">
              <a:lnSpc>
                <a:spcPct val="100000"/>
              </a:lnSpc>
              <a:spcBef>
                <a:spcPts val="265"/>
              </a:spcBef>
              <a:buChar char="•"/>
              <a:tabLst>
                <a:tab pos="1457960" algn="l"/>
              </a:tabLst>
            </a:pPr>
            <a:r>
              <a:rPr sz="1200" b="0" spc="-15" dirty="0">
                <a:latin typeface="Tahoma"/>
                <a:cs typeface="Tahoma"/>
              </a:rPr>
              <a:t>Рекомендацию </a:t>
            </a:r>
            <a:r>
              <a:rPr sz="1200" b="0" dirty="0">
                <a:latin typeface="Tahoma"/>
                <a:cs typeface="Tahoma"/>
              </a:rPr>
              <a:t>к </a:t>
            </a:r>
            <a:r>
              <a:rPr sz="1200" b="0" spc="-35" dirty="0">
                <a:latin typeface="Tahoma"/>
                <a:cs typeface="Tahoma"/>
              </a:rPr>
              <a:t>участию </a:t>
            </a:r>
            <a:r>
              <a:rPr sz="1200" b="0" dirty="0">
                <a:latin typeface="Tahoma"/>
                <a:cs typeface="Tahoma"/>
              </a:rPr>
              <a:t>в</a:t>
            </a:r>
            <a:r>
              <a:rPr sz="1200" b="0" spc="-155" dirty="0">
                <a:latin typeface="Tahoma"/>
                <a:cs typeface="Tahoma"/>
              </a:rPr>
              <a:t> </a:t>
            </a:r>
            <a:r>
              <a:rPr sz="1200" b="0" dirty="0">
                <a:latin typeface="Tahoma"/>
                <a:cs typeface="Tahoma"/>
              </a:rPr>
              <a:t>конкурсе;</a:t>
            </a:r>
            <a:endParaRPr sz="1200">
              <a:latin typeface="Tahoma"/>
              <a:cs typeface="Tahoma"/>
            </a:endParaRPr>
          </a:p>
          <a:p>
            <a:pPr marL="1459865" indent="-118110">
              <a:lnSpc>
                <a:spcPct val="100000"/>
              </a:lnSpc>
              <a:spcBef>
                <a:spcPts val="575"/>
              </a:spcBef>
              <a:buChar char="•"/>
              <a:tabLst>
                <a:tab pos="1460500" algn="l"/>
              </a:tabLst>
            </a:pPr>
            <a:r>
              <a:rPr sz="1200" b="0" spc="-10" dirty="0">
                <a:latin typeface="Tahoma"/>
                <a:cs typeface="Tahoma"/>
              </a:rPr>
              <a:t>Заверено </a:t>
            </a:r>
            <a:r>
              <a:rPr sz="1200" b="0" spc="-20" dirty="0">
                <a:latin typeface="Tahoma"/>
                <a:cs typeface="Tahoma"/>
              </a:rPr>
              <a:t>печатью </a:t>
            </a:r>
            <a:r>
              <a:rPr sz="1200" b="0" spc="-10" dirty="0">
                <a:latin typeface="Tahoma"/>
                <a:cs typeface="Tahoma"/>
              </a:rPr>
              <a:t>вуза/факультета </a:t>
            </a:r>
            <a:r>
              <a:rPr sz="1200" b="0" spc="-5" dirty="0">
                <a:latin typeface="Tahoma"/>
                <a:cs typeface="Tahoma"/>
              </a:rPr>
              <a:t>на </a:t>
            </a:r>
            <a:r>
              <a:rPr sz="1200" b="0" spc="-35" dirty="0">
                <a:latin typeface="Tahoma"/>
                <a:cs typeface="Tahoma"/>
              </a:rPr>
              <a:t>официальном</a:t>
            </a:r>
            <a:r>
              <a:rPr sz="1200" b="0" spc="-85" dirty="0">
                <a:latin typeface="Tahoma"/>
                <a:cs typeface="Tahoma"/>
              </a:rPr>
              <a:t> </a:t>
            </a:r>
            <a:r>
              <a:rPr sz="1200" b="0" spc="-10" dirty="0">
                <a:latin typeface="Tahoma"/>
                <a:cs typeface="Tahoma"/>
              </a:rPr>
              <a:t>бланке.</a:t>
            </a:r>
            <a:endParaRPr sz="1200">
              <a:latin typeface="Tahoma"/>
              <a:cs typeface="Tahoma"/>
            </a:endParaRPr>
          </a:p>
          <a:p>
            <a:pPr marL="1328420"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1341120" marR="3179445">
              <a:lnSpc>
                <a:spcPct val="137100"/>
              </a:lnSpc>
            </a:pPr>
            <a:r>
              <a:rPr dirty="0"/>
              <a:t>СПРАВКА ИЗ </a:t>
            </a:r>
            <a:r>
              <a:rPr spc="-5" dirty="0"/>
              <a:t>ВУЗА, ПОДТВЕРЖДАЮЩАЯ ФАКТ </a:t>
            </a:r>
            <a:r>
              <a:rPr dirty="0"/>
              <a:t>ОБУЧЕНИЯ В  ОЧНОЙ МАГИСТРАТУРЕ</a:t>
            </a:r>
          </a:p>
          <a:p>
            <a:pPr marL="1328420"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L="1341120" marR="5080" indent="635">
              <a:lnSpc>
                <a:spcPct val="101400"/>
              </a:lnSpc>
              <a:spcBef>
                <a:spcPts val="5"/>
              </a:spcBef>
            </a:pPr>
            <a:r>
              <a:rPr spc="-5" dirty="0"/>
              <a:t>ТОЛЬКО </a:t>
            </a:r>
            <a:r>
              <a:rPr u="sng" dirty="0">
                <a:uFill>
                  <a:solidFill>
                    <a:srgbClr val="485860"/>
                  </a:solidFill>
                </a:uFill>
              </a:rPr>
              <a:t>ДЛЯ СТУДЕНТОВ 2 КУРСА МАГИСТРАТУРЫ</a:t>
            </a:r>
            <a:r>
              <a:rPr dirty="0"/>
              <a:t>: ДОПОЛНИТЕЛЬНО ПРИЛОЖИТЬ  ВЫПИСКУ ИЗ </a:t>
            </a:r>
            <a:r>
              <a:rPr spc="-5" dirty="0"/>
              <a:t>ЗАЧЕТНО-ЭКЗАМЕНАЦИОННОЙ ВЕДОМОСТИ </a:t>
            </a:r>
            <a:r>
              <a:rPr dirty="0"/>
              <a:t>ИЛИ ЗАЧЕТНОЙ </a:t>
            </a:r>
            <a:r>
              <a:rPr spc="-5" dirty="0"/>
              <a:t>КНИЖКИ ЗА</a:t>
            </a:r>
            <a:r>
              <a:rPr spc="95" dirty="0"/>
              <a:t> </a:t>
            </a:r>
            <a:r>
              <a:rPr spc="-5" dirty="0"/>
              <a:t>1КУРС</a:t>
            </a:r>
          </a:p>
          <a:p>
            <a:pPr marL="1341120" marR="5620385">
              <a:lnSpc>
                <a:spcPts val="1420"/>
              </a:lnSpc>
              <a:spcBef>
                <a:spcPts val="70"/>
              </a:spcBef>
            </a:pPr>
            <a:r>
              <a:rPr sz="1200" b="0" spc="-25" dirty="0">
                <a:latin typeface="Tahoma"/>
                <a:cs typeface="Tahoma"/>
              </a:rPr>
              <a:t>Подписана </a:t>
            </a:r>
            <a:r>
              <a:rPr sz="1200" b="0" spc="-10" dirty="0">
                <a:latin typeface="Tahoma"/>
                <a:cs typeface="Tahoma"/>
              </a:rPr>
              <a:t>деканом </a:t>
            </a:r>
            <a:r>
              <a:rPr sz="1200" b="0" spc="-30" dirty="0">
                <a:latin typeface="Tahoma"/>
                <a:cs typeface="Tahoma"/>
              </a:rPr>
              <a:t>или </a:t>
            </a:r>
            <a:r>
              <a:rPr sz="1200" b="0" spc="-25" dirty="0">
                <a:latin typeface="Tahoma"/>
                <a:cs typeface="Tahoma"/>
              </a:rPr>
              <a:t>заместителем</a:t>
            </a:r>
            <a:r>
              <a:rPr sz="1200" b="0" spc="-325" dirty="0">
                <a:latin typeface="Tahoma"/>
                <a:cs typeface="Tahoma"/>
              </a:rPr>
              <a:t> </a:t>
            </a:r>
            <a:r>
              <a:rPr sz="1200" b="0" spc="-5" dirty="0">
                <a:latin typeface="Tahoma"/>
                <a:cs typeface="Tahoma"/>
              </a:rPr>
              <a:t>декана  </a:t>
            </a:r>
            <a:r>
              <a:rPr sz="1200" b="0" spc="-10" dirty="0">
                <a:latin typeface="Tahoma"/>
                <a:cs typeface="Tahoma"/>
              </a:rPr>
              <a:t>Заверена </a:t>
            </a:r>
            <a:r>
              <a:rPr sz="1200" b="0" spc="-20" dirty="0">
                <a:latin typeface="Tahoma"/>
                <a:cs typeface="Tahoma"/>
              </a:rPr>
              <a:t>печатью </a:t>
            </a:r>
            <a:r>
              <a:rPr sz="1200" b="0" spc="-5" dirty="0">
                <a:latin typeface="Tahoma"/>
                <a:cs typeface="Tahoma"/>
              </a:rPr>
              <a:t>вуза</a:t>
            </a:r>
            <a:r>
              <a:rPr sz="1200" b="0" spc="-45" dirty="0">
                <a:latin typeface="Tahoma"/>
                <a:cs typeface="Tahoma"/>
              </a:rPr>
              <a:t> </a:t>
            </a:r>
            <a:r>
              <a:rPr sz="1200" b="0" spc="-60" dirty="0">
                <a:latin typeface="Tahoma"/>
                <a:cs typeface="Tahoma"/>
              </a:rPr>
              <a:t>(факультета).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2311" y="1173480"/>
            <a:ext cx="1197864" cy="1194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8511" y="3843528"/>
            <a:ext cx="1252727" cy="1344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8136" y="2240279"/>
            <a:ext cx="963168" cy="1222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fondpotanin.ru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0"/>
                </a:spcBef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816" y="526287"/>
            <a:ext cx="80892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КАКИЕ ЕЩЕ ДОКУМЕНТЫ </a:t>
            </a:r>
            <a:r>
              <a:rPr dirty="0">
                <a:solidFill>
                  <a:srgbClr val="EB4195"/>
                </a:solidFill>
              </a:rPr>
              <a:t>МОЖНО </a:t>
            </a:r>
            <a:r>
              <a:rPr spc="-5" dirty="0"/>
              <a:t>ПРИЛОЖИТЬ?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56954" y="1616964"/>
            <a:ext cx="6810375" cy="34391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977265">
              <a:lnSpc>
                <a:spcPct val="101400"/>
              </a:lnSpc>
              <a:spcBef>
                <a:spcPts val="75"/>
              </a:spcBef>
            </a:pPr>
            <a:r>
              <a:rPr sz="1400" b="1" spc="-15" dirty="0">
                <a:solidFill>
                  <a:srgbClr val="485860"/>
                </a:solidFill>
                <a:latin typeface="Tahoma"/>
                <a:cs typeface="Tahoma"/>
              </a:rPr>
              <a:t>ДОКУМЕНТЫ </a:t>
            </a:r>
            <a:r>
              <a:rPr sz="1400" b="1" dirty="0">
                <a:solidFill>
                  <a:srgbClr val="485860"/>
                </a:solidFill>
                <a:latin typeface="Tahoma"/>
                <a:cs typeface="Tahoma"/>
              </a:rPr>
              <a:t>О </a:t>
            </a:r>
            <a:r>
              <a:rPr sz="1400" b="1" spc="-15" dirty="0">
                <a:solidFill>
                  <a:srgbClr val="485860"/>
                </a:solidFill>
                <a:latin typeface="Tahoma"/>
                <a:cs typeface="Tahoma"/>
              </a:rPr>
              <a:t>ДОПОЛНИТЕЛЬНОМ ОБРАЗОВАНИИ </a:t>
            </a:r>
            <a:r>
              <a:rPr sz="1400" b="1" spc="-10" dirty="0">
                <a:solidFill>
                  <a:srgbClr val="485860"/>
                </a:solidFill>
                <a:latin typeface="Tahoma"/>
                <a:cs typeface="Tahoma"/>
              </a:rPr>
              <a:t>ВНЕ</a:t>
            </a:r>
            <a:r>
              <a:rPr sz="1400" b="1" spc="-1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485860"/>
                </a:solidFill>
                <a:latin typeface="Tahoma"/>
                <a:cs typeface="Tahoma"/>
              </a:rPr>
              <a:t>РАМОК  ВЫСШЕГО</a:t>
            </a:r>
            <a:r>
              <a:rPr sz="1400" b="1" spc="-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485860"/>
                </a:solidFill>
                <a:latin typeface="Tahoma"/>
                <a:cs typeface="Tahoma"/>
              </a:rPr>
              <a:t>ОБРАЗОВАНИЯ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(тренинги, семинары, образовательные</a:t>
            </a:r>
            <a:r>
              <a:rPr sz="1200" spc="-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программы)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485860"/>
                </a:solidFill>
                <a:latin typeface="Tahoma"/>
                <a:cs typeface="Tahoma"/>
              </a:rPr>
              <a:t>ДИПЛОМЫ </a:t>
            </a:r>
            <a:r>
              <a:rPr sz="1400" b="1" dirty="0">
                <a:solidFill>
                  <a:srgbClr val="485860"/>
                </a:solidFill>
                <a:latin typeface="Tahoma"/>
                <a:cs typeface="Tahoma"/>
              </a:rPr>
              <a:t>О </a:t>
            </a:r>
            <a:r>
              <a:rPr sz="1400" b="1" spc="-10" dirty="0">
                <a:solidFill>
                  <a:srgbClr val="485860"/>
                </a:solidFill>
                <a:latin typeface="Tahoma"/>
                <a:cs typeface="Tahoma"/>
              </a:rPr>
              <a:t>РАНЕЕ </a:t>
            </a:r>
            <a:r>
              <a:rPr sz="1400" b="1" spc="-15" dirty="0">
                <a:solidFill>
                  <a:srgbClr val="485860"/>
                </a:solidFill>
                <a:latin typeface="Tahoma"/>
                <a:cs typeface="Tahoma"/>
              </a:rPr>
              <a:t>ОКОНЧЕННОЙ</a:t>
            </a:r>
            <a:r>
              <a:rPr sz="1400" b="1" spc="-10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485860"/>
                </a:solidFill>
                <a:latin typeface="Tahoma"/>
                <a:cs typeface="Tahoma"/>
              </a:rPr>
              <a:t>МАГИСТРАТУРЕ</a:t>
            </a:r>
            <a:endParaRPr sz="1400">
              <a:latin typeface="Tahoma"/>
              <a:cs typeface="Tahoma"/>
            </a:endParaRPr>
          </a:p>
          <a:p>
            <a:pPr marL="12700" marR="1626870">
              <a:lnSpc>
                <a:spcPct val="227100"/>
              </a:lnSpc>
              <a:spcBef>
                <a:spcPts val="70"/>
              </a:spcBef>
            </a:pPr>
            <a:r>
              <a:rPr sz="1400" b="1" spc="-15" dirty="0">
                <a:solidFill>
                  <a:srgbClr val="485860"/>
                </a:solidFill>
                <a:latin typeface="Tahoma"/>
                <a:cs typeface="Tahoma"/>
              </a:rPr>
              <a:t>СЕРТИФИКАТЫ ПОБЕДИТЕЛЯ </a:t>
            </a:r>
            <a:r>
              <a:rPr sz="1400" b="1" dirty="0">
                <a:solidFill>
                  <a:srgbClr val="485860"/>
                </a:solidFill>
                <a:latin typeface="Tahoma"/>
                <a:cs typeface="Tahoma"/>
              </a:rPr>
              <a:t>/ </a:t>
            </a:r>
            <a:r>
              <a:rPr sz="1400" b="1" spc="-15" dirty="0">
                <a:solidFill>
                  <a:srgbClr val="485860"/>
                </a:solidFill>
                <a:latin typeface="Tahoma"/>
                <a:cs typeface="Tahoma"/>
              </a:rPr>
              <a:t>УЧАСТНИКА</a:t>
            </a:r>
            <a:r>
              <a:rPr sz="1400" b="1" spc="-10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485860"/>
                </a:solidFill>
                <a:latin typeface="Tahoma"/>
                <a:cs typeface="Tahoma"/>
              </a:rPr>
              <a:t>КОНКУРСОВ  ТЕКСТЫ</a:t>
            </a:r>
            <a:r>
              <a:rPr sz="1400" b="1" spc="-3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485860"/>
                </a:solidFill>
                <a:latin typeface="Tahoma"/>
                <a:cs typeface="Tahoma"/>
              </a:rPr>
              <a:t>ПУБЛИКАЦИЙ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339725">
              <a:lnSpc>
                <a:spcPct val="101400"/>
              </a:lnSpc>
              <a:spcBef>
                <a:spcPts val="5"/>
              </a:spcBef>
            </a:pPr>
            <a:r>
              <a:rPr sz="1400" spc="-10" dirty="0">
                <a:solidFill>
                  <a:srgbClr val="485860"/>
                </a:solidFill>
                <a:latin typeface="Tahoma"/>
                <a:cs typeface="Tahoma"/>
              </a:rPr>
              <a:t>При</a:t>
            </a:r>
            <a:r>
              <a:rPr sz="1400" spc="-8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85860"/>
                </a:solidFill>
                <a:latin typeface="Tahoma"/>
                <a:cs typeface="Tahoma"/>
              </a:rPr>
              <a:t>наличии</a:t>
            </a:r>
            <a:r>
              <a:rPr sz="1400" spc="-6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485860"/>
                </a:solidFill>
                <a:latin typeface="Tahoma"/>
                <a:cs typeface="Tahoma"/>
              </a:rPr>
              <a:t>нескольких</a:t>
            </a:r>
            <a:r>
              <a:rPr sz="1400" spc="-5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85860"/>
                </a:solidFill>
                <a:latin typeface="Tahoma"/>
                <a:cs typeface="Tahoma"/>
              </a:rPr>
              <a:t>документов</a:t>
            </a:r>
            <a:r>
              <a:rPr sz="1400" spc="-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485860"/>
                </a:solidFill>
                <a:latin typeface="Tahoma"/>
                <a:cs typeface="Tahoma"/>
              </a:rPr>
              <a:t>каждого</a:t>
            </a:r>
            <a:r>
              <a:rPr sz="1400" spc="-2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85860"/>
                </a:solidFill>
                <a:latin typeface="Tahoma"/>
                <a:cs typeface="Tahoma"/>
              </a:rPr>
              <a:t>типа</a:t>
            </a:r>
            <a:r>
              <a:rPr sz="1400" spc="-6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85860"/>
                </a:solidFill>
                <a:latin typeface="Tahoma"/>
                <a:cs typeface="Tahoma"/>
              </a:rPr>
              <a:t>нужно</a:t>
            </a:r>
            <a:r>
              <a:rPr sz="1400" spc="-4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485860"/>
                </a:solidFill>
                <a:latin typeface="Tahoma"/>
                <a:cs typeface="Tahoma"/>
              </a:rPr>
              <a:t>все</a:t>
            </a:r>
            <a:r>
              <a:rPr sz="1400" spc="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85860"/>
                </a:solidFill>
                <a:latin typeface="Tahoma"/>
                <a:cs typeface="Tahoma"/>
              </a:rPr>
              <a:t>отсканировать  </a:t>
            </a:r>
            <a:r>
              <a:rPr sz="1400" dirty="0">
                <a:solidFill>
                  <a:srgbClr val="485860"/>
                </a:solidFill>
                <a:latin typeface="Tahoma"/>
                <a:cs typeface="Tahoma"/>
              </a:rPr>
              <a:t>и </a:t>
            </a:r>
            <a:r>
              <a:rPr sz="1400" spc="5" dirty="0">
                <a:solidFill>
                  <a:srgbClr val="485860"/>
                </a:solidFill>
                <a:latin typeface="Tahoma"/>
                <a:cs typeface="Tahoma"/>
              </a:rPr>
              <a:t>приложить </a:t>
            </a:r>
            <a:r>
              <a:rPr sz="1400" dirty="0">
                <a:solidFill>
                  <a:srgbClr val="485860"/>
                </a:solidFill>
                <a:latin typeface="Tahoma"/>
                <a:cs typeface="Tahoma"/>
              </a:rPr>
              <a:t>к </a:t>
            </a:r>
            <a:r>
              <a:rPr sz="1400" spc="40" dirty="0">
                <a:solidFill>
                  <a:srgbClr val="485860"/>
                </a:solidFill>
                <a:latin typeface="Tahoma"/>
                <a:cs typeface="Tahoma"/>
              </a:rPr>
              <a:t>заявке </a:t>
            </a:r>
            <a:r>
              <a:rPr sz="1400" u="sng" dirty="0">
                <a:solidFill>
                  <a:srgbClr val="485860"/>
                </a:solidFill>
                <a:uFill>
                  <a:solidFill>
                    <a:srgbClr val="485860"/>
                  </a:solidFill>
                </a:uFill>
                <a:latin typeface="Tahoma"/>
                <a:cs typeface="Tahoma"/>
              </a:rPr>
              <a:t>одним</a:t>
            </a:r>
            <a:r>
              <a:rPr sz="1400" spc="-17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485860"/>
                </a:solidFill>
                <a:latin typeface="Tahoma"/>
                <a:cs typeface="Tahoma"/>
              </a:rPr>
              <a:t>файлом.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55" dirty="0">
                <a:solidFill>
                  <a:srgbClr val="EB4195"/>
                </a:solidFill>
                <a:latin typeface="Tahoma"/>
                <a:cs typeface="Tahoma"/>
              </a:rPr>
              <a:t>ВАЖНО:</a:t>
            </a:r>
            <a:r>
              <a:rPr sz="1400" b="1" spc="-12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EB4195"/>
                </a:solidFill>
                <a:latin typeface="Tahoma"/>
                <a:cs typeface="Tahoma"/>
              </a:rPr>
              <a:t>можно</a:t>
            </a:r>
            <a:r>
              <a:rPr sz="1400" spc="-2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EB4195"/>
                </a:solidFill>
                <a:latin typeface="Tahoma"/>
                <a:cs typeface="Tahoma"/>
              </a:rPr>
              <a:t>приложить</a:t>
            </a:r>
            <a:r>
              <a:rPr sz="1400" spc="-45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EB4195"/>
                </a:solidFill>
                <a:latin typeface="Tahoma"/>
                <a:cs typeface="Tahoma"/>
              </a:rPr>
              <a:t>любое</a:t>
            </a:r>
            <a:r>
              <a:rPr sz="1400" spc="-55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EB4195"/>
                </a:solidFill>
                <a:latin typeface="Tahoma"/>
                <a:cs typeface="Tahoma"/>
              </a:rPr>
              <a:t>количество</a:t>
            </a:r>
            <a:r>
              <a:rPr sz="1400" spc="-4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EB4195"/>
                </a:solidFill>
                <a:latin typeface="Tahoma"/>
                <a:cs typeface="Tahoma"/>
              </a:rPr>
              <a:t>сертификатов</a:t>
            </a:r>
            <a:r>
              <a:rPr sz="1400" spc="-45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EB4195"/>
                </a:solidFill>
                <a:latin typeface="Tahoma"/>
                <a:cs typeface="Tahoma"/>
              </a:rPr>
              <a:t>о</a:t>
            </a:r>
            <a:r>
              <a:rPr sz="1400" spc="-5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EB4195"/>
                </a:solidFill>
                <a:latin typeface="Tahoma"/>
                <a:cs typeface="Tahoma"/>
              </a:rPr>
              <a:t>доп.</a:t>
            </a:r>
            <a:r>
              <a:rPr sz="1400" spc="-45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EB4195"/>
                </a:solidFill>
                <a:latin typeface="Tahoma"/>
                <a:cs typeface="Tahoma"/>
              </a:rPr>
              <a:t>образовании,  </a:t>
            </a:r>
            <a:r>
              <a:rPr sz="1400" spc="-5" dirty="0">
                <a:solidFill>
                  <a:srgbClr val="EB4195"/>
                </a:solidFill>
                <a:latin typeface="Tahoma"/>
                <a:cs typeface="Tahoma"/>
              </a:rPr>
              <a:t>до</a:t>
            </a:r>
            <a:r>
              <a:rPr sz="1400" spc="-7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EB4195"/>
                </a:solidFill>
                <a:latin typeface="Tahoma"/>
                <a:cs typeface="Tahoma"/>
              </a:rPr>
              <a:t>10</a:t>
            </a:r>
            <a:r>
              <a:rPr sz="1400" spc="15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EB4195"/>
                </a:solidFill>
                <a:latin typeface="Tahoma"/>
                <a:cs typeface="Tahoma"/>
              </a:rPr>
              <a:t>текстов</a:t>
            </a:r>
            <a:r>
              <a:rPr sz="1400" spc="3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EB4195"/>
                </a:solidFill>
                <a:latin typeface="Tahoma"/>
                <a:cs typeface="Tahoma"/>
              </a:rPr>
              <a:t>публикаций,</a:t>
            </a:r>
            <a:r>
              <a:rPr sz="1400" spc="-5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EB4195"/>
                </a:solidFill>
                <a:latin typeface="Tahoma"/>
                <a:cs typeface="Tahoma"/>
              </a:rPr>
              <a:t>до</a:t>
            </a:r>
            <a:r>
              <a:rPr sz="1400" spc="-8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EB4195"/>
                </a:solidFill>
                <a:latin typeface="Tahoma"/>
                <a:cs typeface="Tahoma"/>
              </a:rPr>
              <a:t>5</a:t>
            </a:r>
            <a:r>
              <a:rPr sz="1400" spc="15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EB4195"/>
                </a:solidFill>
                <a:latin typeface="Tahoma"/>
                <a:cs typeface="Tahoma"/>
              </a:rPr>
              <a:t>дипломов</a:t>
            </a:r>
            <a:r>
              <a:rPr sz="1400" spc="-6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EB4195"/>
                </a:solidFill>
                <a:latin typeface="Tahoma"/>
                <a:cs typeface="Tahoma"/>
              </a:rPr>
              <a:t>о</a:t>
            </a:r>
            <a:r>
              <a:rPr sz="1400" spc="-6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EB4195"/>
                </a:solidFill>
                <a:latin typeface="Tahoma"/>
                <a:cs typeface="Tahoma"/>
              </a:rPr>
              <a:t>победе</a:t>
            </a:r>
            <a:r>
              <a:rPr sz="1400" spc="-6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EB4195"/>
                </a:solidFill>
                <a:latin typeface="Tahoma"/>
                <a:cs typeface="Tahoma"/>
              </a:rPr>
              <a:t>в</a:t>
            </a:r>
            <a:r>
              <a:rPr sz="1400" spc="-5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EB4195"/>
                </a:solidFill>
                <a:latin typeface="Tahoma"/>
                <a:cs typeface="Tahoma"/>
              </a:rPr>
              <a:t>соревнованиях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3272" y="1331975"/>
            <a:ext cx="1243584" cy="1520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8333" y="2923920"/>
            <a:ext cx="313067" cy="2353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8333" y="2923920"/>
            <a:ext cx="313690" cy="2353945"/>
          </a:xfrm>
          <a:custGeom>
            <a:avLst/>
            <a:gdLst/>
            <a:ahLst/>
            <a:cxnLst/>
            <a:rect l="l" t="t" r="r" b="b"/>
            <a:pathLst>
              <a:path w="313689" h="2353945">
                <a:moveTo>
                  <a:pt x="0" y="2197221"/>
                </a:moveTo>
                <a:lnTo>
                  <a:pt x="78270" y="2197221"/>
                </a:lnTo>
                <a:lnTo>
                  <a:pt x="78270" y="0"/>
                </a:lnTo>
                <a:lnTo>
                  <a:pt x="234810" y="0"/>
                </a:lnTo>
                <a:lnTo>
                  <a:pt x="234810" y="2197221"/>
                </a:lnTo>
                <a:lnTo>
                  <a:pt x="313078" y="2197221"/>
                </a:lnTo>
                <a:lnTo>
                  <a:pt x="156539" y="2353751"/>
                </a:lnTo>
                <a:lnTo>
                  <a:pt x="0" y="2197221"/>
                </a:lnTo>
                <a:close/>
              </a:path>
            </a:pathLst>
          </a:custGeom>
          <a:ln w="12700">
            <a:solidFill>
              <a:srgbClr val="E82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fondpotanin.ru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0"/>
                </a:spcBef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2633" y="413510"/>
            <a:ext cx="83362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РЕАЛИЗАЦИЯ ПРАВА </a:t>
            </a:r>
            <a:r>
              <a:rPr dirty="0"/>
              <a:t>НА </a:t>
            </a:r>
            <a:r>
              <a:rPr spc="-5" dirty="0"/>
              <a:t>ПОЛУЧЕНИЕ</a:t>
            </a:r>
            <a:r>
              <a:rPr spc="5" dirty="0"/>
              <a:t> </a:t>
            </a:r>
            <a:r>
              <a:rPr spc="-10" dirty="0"/>
              <a:t>СТИПЕНДИИ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fondpotanin.ru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0"/>
                </a:spcBef>
              </a:pPr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72631" y="1186179"/>
            <a:ext cx="9696450" cy="4661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51155">
              <a:lnSpc>
                <a:spcPct val="100400"/>
              </a:lnSpc>
              <a:spcBef>
                <a:spcPts val="90"/>
              </a:spcBef>
            </a:pPr>
            <a:r>
              <a:rPr sz="1600" spc="-5" dirty="0">
                <a:solidFill>
                  <a:srgbClr val="485860"/>
                </a:solidFill>
                <a:latin typeface="Tahoma"/>
                <a:cs typeface="Tahoma"/>
              </a:rPr>
              <a:t>Право на стипендию должно быть реализовано </a:t>
            </a:r>
            <a:r>
              <a:rPr sz="1600" dirty="0">
                <a:solidFill>
                  <a:srgbClr val="485860"/>
                </a:solidFill>
                <a:latin typeface="Tahoma"/>
                <a:cs typeface="Tahoma"/>
              </a:rPr>
              <a:t>в </a:t>
            </a:r>
            <a:r>
              <a:rPr sz="1600" spc="-5" dirty="0">
                <a:solidFill>
                  <a:srgbClr val="485860"/>
                </a:solidFill>
                <a:latin typeface="Tahoma"/>
                <a:cs typeface="Tahoma"/>
              </a:rPr>
              <a:t>течение </a:t>
            </a:r>
            <a:r>
              <a:rPr sz="1600" b="1" dirty="0">
                <a:solidFill>
                  <a:srgbClr val="485860"/>
                </a:solidFill>
                <a:latin typeface="Tahoma"/>
                <a:cs typeface="Tahoma"/>
              </a:rPr>
              <a:t>30 </a:t>
            </a:r>
            <a:r>
              <a:rPr sz="1600" b="1" spc="-5" dirty="0">
                <a:solidFill>
                  <a:srgbClr val="485860"/>
                </a:solidFill>
                <a:latin typeface="Tahoma"/>
                <a:cs typeface="Tahoma"/>
              </a:rPr>
              <a:t>календарных дней </a:t>
            </a:r>
            <a:r>
              <a:rPr sz="1600" dirty="0">
                <a:solidFill>
                  <a:srgbClr val="485860"/>
                </a:solidFill>
                <a:latin typeface="Tahoma"/>
                <a:cs typeface="Tahoma"/>
              </a:rPr>
              <a:t>с </a:t>
            </a:r>
            <a:r>
              <a:rPr sz="1600" spc="-5" dirty="0">
                <a:solidFill>
                  <a:srgbClr val="485860"/>
                </a:solidFill>
                <a:latin typeface="Tahoma"/>
                <a:cs typeface="Tahoma"/>
              </a:rPr>
              <a:t>момента  </a:t>
            </a:r>
            <a:r>
              <a:rPr sz="1600" spc="5" dirty="0">
                <a:solidFill>
                  <a:srgbClr val="485860"/>
                </a:solidFill>
                <a:latin typeface="Tahoma"/>
                <a:cs typeface="Tahoma"/>
              </a:rPr>
              <a:t>объявления </a:t>
            </a:r>
            <a:r>
              <a:rPr sz="1600" spc="-5" dirty="0">
                <a:solidFill>
                  <a:srgbClr val="485860"/>
                </a:solidFill>
                <a:latin typeface="Tahoma"/>
                <a:cs typeface="Tahoma"/>
              </a:rPr>
              <a:t>результатов конкурса: </a:t>
            </a:r>
            <a:r>
              <a:rPr sz="1600" dirty="0">
                <a:solidFill>
                  <a:srgbClr val="485860"/>
                </a:solidFill>
                <a:latin typeface="Tahoma"/>
                <a:cs typeface="Tahoma"/>
              </a:rPr>
              <a:t>в </a:t>
            </a:r>
            <a:r>
              <a:rPr sz="1600" spc="-5" dirty="0">
                <a:solidFill>
                  <a:srgbClr val="485860"/>
                </a:solidFill>
                <a:latin typeface="Tahoma"/>
                <a:cs typeface="Tahoma"/>
              </a:rPr>
              <a:t>личный кабинет должно быть загружено </a:t>
            </a:r>
            <a:r>
              <a:rPr sz="1600" dirty="0">
                <a:solidFill>
                  <a:srgbClr val="485860"/>
                </a:solidFill>
                <a:latin typeface="Tahoma"/>
                <a:cs typeface="Tahoma"/>
              </a:rPr>
              <a:t>заявление </a:t>
            </a:r>
            <a:r>
              <a:rPr sz="1600" spc="-5" dirty="0">
                <a:solidFill>
                  <a:srgbClr val="485860"/>
                </a:solidFill>
                <a:latin typeface="Tahoma"/>
                <a:cs typeface="Tahoma"/>
              </a:rPr>
              <a:t>на  получение стипендии </a:t>
            </a:r>
            <a:r>
              <a:rPr sz="1600" dirty="0">
                <a:solidFill>
                  <a:srgbClr val="485860"/>
                </a:solidFill>
                <a:latin typeface="Tahoma"/>
                <a:cs typeface="Tahoma"/>
              </a:rPr>
              <a:t>и </a:t>
            </a:r>
            <a:r>
              <a:rPr sz="1600" spc="-5" dirty="0">
                <a:solidFill>
                  <a:srgbClr val="485860"/>
                </a:solidFill>
                <a:latin typeface="Tahoma"/>
                <a:cs typeface="Tahoma"/>
              </a:rPr>
              <a:t>справка из вуза, </a:t>
            </a:r>
            <a:r>
              <a:rPr sz="1600" dirty="0">
                <a:solidFill>
                  <a:srgbClr val="485860"/>
                </a:solidFill>
                <a:latin typeface="Tahoma"/>
                <a:cs typeface="Tahoma"/>
              </a:rPr>
              <a:t>подтверждающая очную форму обучения и </a:t>
            </a:r>
            <a:r>
              <a:rPr sz="1600" spc="-5" dirty="0">
                <a:solidFill>
                  <a:srgbClr val="485860"/>
                </a:solidFill>
                <a:latin typeface="Tahoma"/>
                <a:cs typeface="Tahoma"/>
              </a:rPr>
              <a:t>планируемую  дату </a:t>
            </a:r>
            <a:r>
              <a:rPr sz="1600" dirty="0">
                <a:solidFill>
                  <a:srgbClr val="485860"/>
                </a:solidFill>
                <a:latin typeface="Tahoma"/>
                <a:cs typeface="Tahoma"/>
              </a:rPr>
              <a:t>обучения.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2002789">
              <a:lnSpc>
                <a:spcPts val="1900"/>
              </a:lnSpc>
            </a:pPr>
            <a:r>
              <a:rPr sz="1600" b="1" dirty="0">
                <a:solidFill>
                  <a:srgbClr val="485860"/>
                </a:solidFill>
                <a:latin typeface="Tahoma"/>
                <a:cs typeface="Tahoma"/>
              </a:rPr>
              <a:t>Все </a:t>
            </a:r>
            <a:r>
              <a:rPr sz="1600" b="1" spc="-5" dirty="0">
                <a:solidFill>
                  <a:srgbClr val="485860"/>
                </a:solidFill>
                <a:latin typeface="Tahoma"/>
                <a:cs typeface="Tahoma"/>
              </a:rPr>
              <a:t>данные должны быть представлены </a:t>
            </a:r>
            <a:r>
              <a:rPr sz="1600" b="1" dirty="0">
                <a:solidFill>
                  <a:srgbClr val="485860"/>
                </a:solidFill>
                <a:latin typeface="Tahoma"/>
                <a:cs typeface="Tahoma"/>
              </a:rPr>
              <a:t>в срок и </a:t>
            </a:r>
            <a:r>
              <a:rPr sz="1600" b="1" spc="-5" dirty="0">
                <a:solidFill>
                  <a:srgbClr val="485860"/>
                </a:solidFill>
                <a:latin typeface="Tahoma"/>
                <a:cs typeface="Tahoma"/>
              </a:rPr>
              <a:t>заполнены </a:t>
            </a:r>
            <a:r>
              <a:rPr sz="1600" b="1" spc="-5" dirty="0">
                <a:solidFill>
                  <a:srgbClr val="EB4195"/>
                </a:solidFill>
                <a:latin typeface="Tahoma"/>
                <a:cs typeface="Tahoma"/>
              </a:rPr>
              <a:t>корректно  </a:t>
            </a:r>
            <a:r>
              <a:rPr sz="1600" b="1" spc="-5" dirty="0">
                <a:solidFill>
                  <a:srgbClr val="485860"/>
                </a:solidFill>
                <a:latin typeface="Tahoma"/>
                <a:cs typeface="Tahoma"/>
              </a:rPr>
              <a:t>(ФИО, контактная информация, платежные</a:t>
            </a:r>
            <a:r>
              <a:rPr sz="1600" b="1" spc="3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485860"/>
                </a:solidFill>
                <a:latin typeface="Tahoma"/>
                <a:cs typeface="Tahoma"/>
              </a:rPr>
              <a:t>реквизиты).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14"/>
              </a:spcBef>
            </a:pPr>
            <a:r>
              <a:rPr sz="1600" b="1" spc="-5" dirty="0">
                <a:solidFill>
                  <a:srgbClr val="EB4195"/>
                </a:solidFill>
                <a:latin typeface="Tahoma"/>
                <a:cs typeface="Tahoma"/>
              </a:rPr>
              <a:t>ПРАВО </a:t>
            </a:r>
            <a:r>
              <a:rPr sz="1600" b="1" dirty="0">
                <a:solidFill>
                  <a:srgbClr val="EB4195"/>
                </a:solidFill>
                <a:latin typeface="Tahoma"/>
                <a:cs typeface="Tahoma"/>
              </a:rPr>
              <a:t>НА </a:t>
            </a:r>
            <a:r>
              <a:rPr sz="1600" b="1" spc="-5" dirty="0">
                <a:solidFill>
                  <a:srgbClr val="EB4195"/>
                </a:solidFill>
                <a:latin typeface="Tahoma"/>
                <a:cs typeface="Tahoma"/>
              </a:rPr>
              <a:t>ПОЛУЧЕНИЕ СТИПЕНДИИ УТРАЧИВАЕТСЯ </a:t>
            </a:r>
            <a:r>
              <a:rPr sz="1600" b="1" dirty="0">
                <a:solidFill>
                  <a:srgbClr val="EB4195"/>
                </a:solidFill>
                <a:latin typeface="Tahoma"/>
                <a:cs typeface="Tahoma"/>
              </a:rPr>
              <a:t>В</a:t>
            </a:r>
            <a:r>
              <a:rPr sz="1600" b="1" spc="5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EB4195"/>
                </a:solidFill>
                <a:latin typeface="Tahoma"/>
                <a:cs typeface="Tahoma"/>
              </a:rPr>
              <a:t>СЛУЧАЕ: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147320" indent="-134620">
              <a:lnSpc>
                <a:spcPts val="1910"/>
              </a:lnSpc>
              <a:buFont typeface="Arial"/>
              <a:buChar char="•"/>
              <a:tabLst>
                <a:tab pos="147955" algn="l"/>
              </a:tabLst>
            </a:pPr>
            <a:r>
              <a:rPr sz="1600" dirty="0">
                <a:solidFill>
                  <a:srgbClr val="485860"/>
                </a:solidFill>
                <a:latin typeface="Tahoma"/>
                <a:cs typeface="Tahoma"/>
              </a:rPr>
              <a:t>Лишения вуза </a:t>
            </a:r>
            <a:r>
              <a:rPr sz="1600" spc="-5" dirty="0">
                <a:solidFill>
                  <a:srgbClr val="485860"/>
                </a:solidFill>
                <a:latin typeface="Tahoma"/>
                <a:cs typeface="Tahoma"/>
              </a:rPr>
              <a:t>образовательной</a:t>
            </a:r>
            <a:r>
              <a:rPr sz="1600" spc="-1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485860"/>
                </a:solidFill>
                <a:latin typeface="Tahoma"/>
                <a:cs typeface="Tahoma"/>
              </a:rPr>
              <a:t>лицензии;</a:t>
            </a:r>
            <a:endParaRPr sz="1600">
              <a:latin typeface="Tahoma"/>
              <a:cs typeface="Tahoma"/>
            </a:endParaRPr>
          </a:p>
          <a:p>
            <a:pPr marL="147320" indent="-134620">
              <a:lnSpc>
                <a:spcPts val="1910"/>
              </a:lnSpc>
              <a:buFont typeface="Arial"/>
              <a:buChar char="•"/>
              <a:tabLst>
                <a:tab pos="147955" algn="l"/>
              </a:tabLst>
            </a:pPr>
            <a:r>
              <a:rPr sz="1600" dirty="0">
                <a:solidFill>
                  <a:srgbClr val="485860"/>
                </a:solidFill>
                <a:latin typeface="Tahoma"/>
                <a:cs typeface="Tahoma"/>
              </a:rPr>
              <a:t>Отчисления </a:t>
            </a:r>
            <a:r>
              <a:rPr sz="1600" spc="-5" dirty="0">
                <a:solidFill>
                  <a:srgbClr val="485860"/>
                </a:solidFill>
                <a:latin typeface="Tahoma"/>
                <a:cs typeface="Tahoma"/>
              </a:rPr>
              <a:t>студента из</a:t>
            </a:r>
            <a:r>
              <a:rPr sz="1600" spc="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485860"/>
                </a:solidFill>
                <a:latin typeface="Tahoma"/>
                <a:cs typeface="Tahoma"/>
              </a:rPr>
              <a:t>вуза;</a:t>
            </a:r>
            <a:endParaRPr sz="1600">
              <a:latin typeface="Tahoma"/>
              <a:cs typeface="Tahoma"/>
            </a:endParaRPr>
          </a:p>
          <a:p>
            <a:pPr marL="147320" indent="-134620">
              <a:lnSpc>
                <a:spcPts val="1910"/>
              </a:lnSpc>
              <a:spcBef>
                <a:spcPts val="75"/>
              </a:spcBef>
              <a:buFont typeface="Arial"/>
              <a:buChar char="•"/>
              <a:tabLst>
                <a:tab pos="147955" algn="l"/>
              </a:tabLst>
            </a:pPr>
            <a:r>
              <a:rPr sz="1600" spc="-5" dirty="0">
                <a:solidFill>
                  <a:srgbClr val="485860"/>
                </a:solidFill>
                <a:latin typeface="Tahoma"/>
                <a:cs typeface="Tahoma"/>
              </a:rPr>
              <a:t>Перехода/перевода студента </a:t>
            </a:r>
            <a:r>
              <a:rPr sz="1600" dirty="0">
                <a:solidFill>
                  <a:srgbClr val="485860"/>
                </a:solidFill>
                <a:latin typeface="Tahoma"/>
                <a:cs typeface="Tahoma"/>
              </a:rPr>
              <a:t>в </a:t>
            </a:r>
            <a:r>
              <a:rPr sz="1600" spc="-5" dirty="0">
                <a:solidFill>
                  <a:srgbClr val="485860"/>
                </a:solidFill>
                <a:latin typeface="Tahoma"/>
                <a:cs typeface="Tahoma"/>
              </a:rPr>
              <a:t>другой вуз;</a:t>
            </a:r>
            <a:endParaRPr sz="1600">
              <a:latin typeface="Tahoma"/>
              <a:cs typeface="Tahoma"/>
            </a:endParaRPr>
          </a:p>
          <a:p>
            <a:pPr marL="147320" indent="-134620">
              <a:lnSpc>
                <a:spcPts val="1910"/>
              </a:lnSpc>
              <a:buFont typeface="Arial"/>
              <a:buChar char="•"/>
              <a:tabLst>
                <a:tab pos="147955" algn="l"/>
              </a:tabLst>
            </a:pPr>
            <a:r>
              <a:rPr sz="1600" spc="-5" dirty="0">
                <a:solidFill>
                  <a:srgbClr val="485860"/>
                </a:solidFill>
                <a:latin typeface="Tahoma"/>
                <a:cs typeface="Tahoma"/>
              </a:rPr>
              <a:t>Наличие </a:t>
            </a:r>
            <a:r>
              <a:rPr sz="1600" dirty="0">
                <a:solidFill>
                  <a:srgbClr val="485860"/>
                </a:solidFill>
                <a:latin typeface="Tahoma"/>
                <a:cs typeface="Tahoma"/>
              </a:rPr>
              <a:t>у </a:t>
            </a:r>
            <a:r>
              <a:rPr sz="1600" spc="-5" dirty="0">
                <a:solidFill>
                  <a:srgbClr val="485860"/>
                </a:solidFill>
                <a:latin typeface="Tahoma"/>
                <a:cs typeface="Tahoma"/>
              </a:rPr>
              <a:t>студента оценок «удовлетворительно» </a:t>
            </a:r>
            <a:r>
              <a:rPr sz="1600" dirty="0">
                <a:solidFill>
                  <a:srgbClr val="485860"/>
                </a:solidFill>
                <a:latin typeface="Tahoma"/>
                <a:cs typeface="Tahoma"/>
              </a:rPr>
              <a:t>и</a:t>
            </a:r>
            <a:r>
              <a:rPr sz="1600" spc="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485860"/>
                </a:solidFill>
                <a:latin typeface="Tahoma"/>
                <a:cs typeface="Tahoma"/>
              </a:rPr>
              <a:t>«неудовлетворительно».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1200"/>
              </a:lnSpc>
            </a:pPr>
            <a:r>
              <a:rPr sz="1600" spc="-5" dirty="0">
                <a:solidFill>
                  <a:srgbClr val="485860"/>
                </a:solidFill>
                <a:latin typeface="Tahoma"/>
                <a:cs typeface="Tahoma"/>
              </a:rPr>
              <a:t>Выплата Стипендии приостанавливается </a:t>
            </a:r>
            <a:r>
              <a:rPr sz="1600" dirty="0">
                <a:solidFill>
                  <a:srgbClr val="485860"/>
                </a:solidFill>
                <a:latin typeface="Tahoma"/>
                <a:cs typeface="Tahoma"/>
              </a:rPr>
              <a:t>в </a:t>
            </a:r>
            <a:r>
              <a:rPr sz="1600" spc="-5" dirty="0">
                <a:solidFill>
                  <a:srgbClr val="485860"/>
                </a:solidFill>
                <a:latin typeface="Tahoma"/>
                <a:cs typeface="Tahoma"/>
              </a:rPr>
              <a:t>случае </a:t>
            </a:r>
            <a:r>
              <a:rPr sz="1600" b="1" dirty="0">
                <a:solidFill>
                  <a:srgbClr val="485860"/>
                </a:solidFill>
                <a:latin typeface="Tahoma"/>
                <a:cs typeface="Tahoma"/>
              </a:rPr>
              <a:t>ОДНОКРАТНОГО </a:t>
            </a:r>
            <a:r>
              <a:rPr sz="1600" spc="-5" dirty="0">
                <a:solidFill>
                  <a:srgbClr val="485860"/>
                </a:solidFill>
                <a:latin typeface="Tahoma"/>
                <a:cs typeface="Tahoma"/>
              </a:rPr>
              <a:t>непредставления или  несвоевременного предоставления </a:t>
            </a:r>
            <a:r>
              <a:rPr sz="1600" dirty="0">
                <a:solidFill>
                  <a:srgbClr val="485860"/>
                </a:solidFill>
                <a:latin typeface="Tahoma"/>
                <a:cs typeface="Tahoma"/>
              </a:rPr>
              <a:t>в Фонд отчетных </a:t>
            </a:r>
            <a:r>
              <a:rPr sz="1600" spc="-5" dirty="0">
                <a:solidFill>
                  <a:srgbClr val="485860"/>
                </a:solidFill>
                <a:latin typeface="Tahoma"/>
                <a:cs typeface="Tahoma"/>
              </a:rPr>
              <a:t>документов. Выплата Стипендии </a:t>
            </a:r>
            <a:r>
              <a:rPr sz="1600" dirty="0">
                <a:solidFill>
                  <a:srgbClr val="485860"/>
                </a:solidFill>
                <a:latin typeface="Tahoma"/>
                <a:cs typeface="Tahoma"/>
              </a:rPr>
              <a:t>возобновляется  </a:t>
            </a:r>
            <a:r>
              <a:rPr sz="1600" spc="-5" dirty="0">
                <a:solidFill>
                  <a:srgbClr val="485860"/>
                </a:solidFill>
                <a:latin typeface="Tahoma"/>
                <a:cs typeface="Tahoma"/>
              </a:rPr>
              <a:t>после предоставления</a:t>
            </a:r>
            <a:r>
              <a:rPr sz="1600" spc="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485860"/>
                </a:solidFill>
                <a:latin typeface="Tahoma"/>
                <a:cs typeface="Tahoma"/>
              </a:rPr>
              <a:t>отчетности.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825" y="547622"/>
            <a:ext cx="55822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ГДЕ ПОЛУЧИТЬ</a:t>
            </a:r>
            <a:r>
              <a:rPr spc="-55" dirty="0"/>
              <a:t> </a:t>
            </a:r>
            <a:r>
              <a:rPr spc="-5" dirty="0"/>
              <a:t>КОНСУЛЬТАЦИИ?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6825" y="1550923"/>
            <a:ext cx="5391785" cy="19367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b="1" spc="-5" dirty="0">
                <a:solidFill>
                  <a:srgbClr val="485860"/>
                </a:solidFill>
                <a:latin typeface="Tahoma"/>
                <a:cs typeface="Tahoma"/>
              </a:rPr>
              <a:t>Оператор </a:t>
            </a:r>
            <a:r>
              <a:rPr sz="1800" b="1" dirty="0">
                <a:solidFill>
                  <a:srgbClr val="485860"/>
                </a:solidFill>
                <a:latin typeface="Tahoma"/>
                <a:cs typeface="Tahoma"/>
              </a:rPr>
              <a:t>конкурсов </a:t>
            </a:r>
            <a:r>
              <a:rPr sz="1800" b="1" spc="-5" dirty="0">
                <a:solidFill>
                  <a:srgbClr val="485860"/>
                </a:solidFill>
                <a:latin typeface="Tahoma"/>
                <a:cs typeface="Tahoma"/>
              </a:rPr>
              <a:t>Стипендиальной  программы Владимира </a:t>
            </a:r>
            <a:r>
              <a:rPr sz="1800" b="1" dirty="0">
                <a:solidFill>
                  <a:srgbClr val="485860"/>
                </a:solidFill>
                <a:latin typeface="Tahoma"/>
                <a:cs typeface="Tahoma"/>
              </a:rPr>
              <a:t>Потанина</a:t>
            </a:r>
            <a:r>
              <a:rPr sz="1800" b="1" spc="-2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485860"/>
                </a:solidFill>
                <a:latin typeface="Tahoma"/>
                <a:cs typeface="Tahoma"/>
              </a:rPr>
              <a:t>2018/2019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R="128905" algn="ctr">
              <a:lnSpc>
                <a:spcPct val="100000"/>
              </a:lnSpc>
            </a:pPr>
            <a:r>
              <a:rPr sz="1800" u="sng" spc="-50" dirty="0">
                <a:solidFill>
                  <a:srgbClr val="485860"/>
                </a:solidFill>
                <a:uFill>
                  <a:solidFill>
                    <a:srgbClr val="485860"/>
                  </a:solidFill>
                </a:uFill>
                <a:latin typeface="Tahoma"/>
                <a:cs typeface="Tahoma"/>
                <a:hlinkClick r:id="rId2"/>
              </a:rPr>
              <a:t>sp@soc-invest.ru</a:t>
            </a:r>
            <a:endParaRPr sz="1800">
              <a:latin typeface="Tahoma"/>
              <a:cs typeface="Tahoma"/>
            </a:endParaRPr>
          </a:p>
          <a:p>
            <a:pPr marL="1812289">
              <a:lnSpc>
                <a:spcPct val="100000"/>
              </a:lnSpc>
              <a:spcBef>
                <a:spcPts val="740"/>
              </a:spcBef>
            </a:pPr>
            <a:r>
              <a:rPr sz="1800" spc="65" dirty="0">
                <a:solidFill>
                  <a:srgbClr val="485860"/>
                </a:solidFill>
                <a:latin typeface="Tahoma"/>
                <a:cs typeface="Tahoma"/>
              </a:rPr>
              <a:t>+7 </a:t>
            </a:r>
            <a:r>
              <a:rPr sz="1800" spc="55" dirty="0">
                <a:solidFill>
                  <a:srgbClr val="485860"/>
                </a:solidFill>
                <a:latin typeface="Tahoma"/>
                <a:cs typeface="Tahoma"/>
              </a:rPr>
              <a:t>(929) </a:t>
            </a:r>
            <a:r>
              <a:rPr sz="1800" spc="85" dirty="0">
                <a:solidFill>
                  <a:srgbClr val="485860"/>
                </a:solidFill>
                <a:latin typeface="Tahoma"/>
                <a:cs typeface="Tahoma"/>
              </a:rPr>
              <a:t>531 </a:t>
            </a:r>
            <a:r>
              <a:rPr sz="1800" spc="65" dirty="0">
                <a:solidFill>
                  <a:srgbClr val="485860"/>
                </a:solidFill>
                <a:latin typeface="Tahoma"/>
                <a:cs typeface="Tahoma"/>
              </a:rPr>
              <a:t>20</a:t>
            </a:r>
            <a:r>
              <a:rPr sz="1800" spc="-1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85860"/>
                </a:solidFill>
                <a:latin typeface="Tahoma"/>
                <a:cs typeface="Tahoma"/>
              </a:rPr>
              <a:t>45</a:t>
            </a:r>
            <a:endParaRPr sz="1800">
              <a:latin typeface="Tahoma"/>
              <a:cs typeface="Tahoma"/>
            </a:endParaRPr>
          </a:p>
          <a:p>
            <a:pPr marL="1812289">
              <a:lnSpc>
                <a:spcPct val="100000"/>
              </a:lnSpc>
              <a:spcBef>
                <a:spcPts val="625"/>
              </a:spcBef>
            </a:pPr>
            <a:r>
              <a:rPr sz="1800" spc="60" dirty="0">
                <a:solidFill>
                  <a:srgbClr val="485860"/>
                </a:solidFill>
                <a:latin typeface="Tahoma"/>
                <a:cs typeface="Tahoma"/>
              </a:rPr>
              <a:t>+7 </a:t>
            </a:r>
            <a:r>
              <a:rPr sz="1800" spc="100" dirty="0">
                <a:solidFill>
                  <a:srgbClr val="485860"/>
                </a:solidFill>
                <a:latin typeface="Tahoma"/>
                <a:cs typeface="Tahoma"/>
              </a:rPr>
              <a:t>(495) </a:t>
            </a:r>
            <a:r>
              <a:rPr sz="1800" spc="85" dirty="0">
                <a:solidFill>
                  <a:srgbClr val="485860"/>
                </a:solidFill>
                <a:latin typeface="Tahoma"/>
                <a:cs typeface="Tahoma"/>
              </a:rPr>
              <a:t>241 </a:t>
            </a:r>
            <a:r>
              <a:rPr sz="1800" spc="65" dirty="0">
                <a:solidFill>
                  <a:srgbClr val="485860"/>
                </a:solidFill>
                <a:latin typeface="Tahoma"/>
                <a:cs typeface="Tahoma"/>
              </a:rPr>
              <a:t>25</a:t>
            </a:r>
            <a:r>
              <a:rPr sz="1800" spc="1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85860"/>
                </a:solidFill>
                <a:latin typeface="Tahoma"/>
                <a:cs typeface="Tahoma"/>
              </a:rPr>
              <a:t>91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8927" y="2429255"/>
            <a:ext cx="1426463" cy="74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6216" y="5346191"/>
            <a:ext cx="1264920" cy="637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30843" y="5379211"/>
            <a:ext cx="3808095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solidFill>
                  <a:srgbClr val="485860"/>
                </a:solidFill>
                <a:latin typeface="Tahoma"/>
                <a:cs typeface="Tahoma"/>
              </a:rPr>
              <a:t>Следите </a:t>
            </a:r>
            <a:r>
              <a:rPr sz="1800" b="1" spc="15" dirty="0">
                <a:solidFill>
                  <a:srgbClr val="485860"/>
                </a:solidFill>
                <a:latin typeface="Tahoma"/>
                <a:cs typeface="Tahoma"/>
              </a:rPr>
              <a:t>за </a:t>
            </a:r>
            <a:r>
              <a:rPr sz="1800" b="1" spc="-20" dirty="0">
                <a:solidFill>
                  <a:srgbClr val="485860"/>
                </a:solidFill>
                <a:latin typeface="Tahoma"/>
                <a:cs typeface="Tahoma"/>
              </a:rPr>
              <a:t>новостями</a:t>
            </a:r>
            <a:r>
              <a:rPr sz="1800" b="1" spc="-31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485860"/>
                </a:solidFill>
                <a:latin typeface="Tahoma"/>
                <a:cs typeface="Tahoma"/>
              </a:rPr>
              <a:t>конкурса: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dirty="0">
                <a:solidFill>
                  <a:srgbClr val="485860"/>
                </a:solidFill>
                <a:latin typeface="Tahoma"/>
                <a:cs typeface="Tahoma"/>
              </a:rPr>
              <a:t>potaninfoundation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fondpotanin.ru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0"/>
                </a:spcBef>
              </a:pPr>
              <a:t>17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694" y="404366"/>
            <a:ext cx="59690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ОСНОВНЫЕ ПАРАМЕТРЫ</a:t>
            </a:r>
            <a:r>
              <a:rPr spc="-25" dirty="0"/>
              <a:t> </a:t>
            </a:r>
            <a:r>
              <a:rPr spc="-5" dirty="0"/>
              <a:t>КОНКУРСА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fondpotanin.ru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0"/>
                </a:spcBef>
              </a:pPr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62694" y="1368044"/>
            <a:ext cx="4518025" cy="40430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6985">
              <a:lnSpc>
                <a:spcPct val="101099"/>
              </a:lnSpc>
              <a:spcBef>
                <a:spcPts val="75"/>
              </a:spcBef>
            </a:pPr>
            <a:r>
              <a:rPr sz="1800" b="1" spc="-5" dirty="0">
                <a:solidFill>
                  <a:srgbClr val="EB4195"/>
                </a:solidFill>
                <a:latin typeface="Tahoma"/>
                <a:cs typeface="Tahoma"/>
              </a:rPr>
              <a:t>УЧАСТНИКИ: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Студенты очной магистратуры 75 вузов–  участников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программы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EB4195"/>
                </a:solidFill>
                <a:latin typeface="Tahoma"/>
                <a:cs typeface="Tahoma"/>
              </a:rPr>
              <a:t>РАЗМЕР</a:t>
            </a:r>
            <a:r>
              <a:rPr sz="1800" b="1" spc="-5" dirty="0">
                <a:solidFill>
                  <a:srgbClr val="EB4195"/>
                </a:solidFill>
                <a:latin typeface="Tahoma"/>
                <a:cs typeface="Tahoma"/>
              </a:rPr>
              <a:t> СТИПЕНДИИ:</a:t>
            </a:r>
            <a:endParaRPr sz="1800" dirty="0">
              <a:latin typeface="Tahoma"/>
              <a:cs typeface="Tahoma"/>
            </a:endParaRPr>
          </a:p>
          <a:p>
            <a:pPr marL="12700" marR="107314">
              <a:lnSpc>
                <a:spcPct val="104200"/>
              </a:lnSpc>
              <a:spcBef>
                <a:spcPts val="590"/>
              </a:spcBef>
            </a:pPr>
            <a:r>
              <a:rPr sz="1200" b="1" spc="-5" dirty="0">
                <a:solidFill>
                  <a:srgbClr val="EB4195"/>
                </a:solidFill>
                <a:latin typeface="Tahoma"/>
                <a:cs typeface="Tahoma"/>
              </a:rPr>
              <a:t>20 000 рублей/месяц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с </a:t>
            </a:r>
            <a:r>
              <a:rPr sz="1200" dirty="0" err="1">
                <a:solidFill>
                  <a:srgbClr val="485860"/>
                </a:solidFill>
                <a:latin typeface="Tahoma"/>
                <a:cs typeface="Tahoma"/>
              </a:rPr>
              <a:t>февраля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 smtClean="0">
                <a:solidFill>
                  <a:srgbClr val="485860"/>
                </a:solidFill>
                <a:latin typeface="Tahoma"/>
                <a:cs typeface="Tahoma"/>
              </a:rPr>
              <a:t>20</a:t>
            </a:r>
            <a:r>
              <a:rPr lang="ru-RU" sz="1200" spc="-10" dirty="0" smtClean="0">
                <a:solidFill>
                  <a:srgbClr val="485860"/>
                </a:solidFill>
                <a:latin typeface="Tahoma"/>
                <a:cs typeface="Tahoma"/>
              </a:rPr>
              <a:t>20</a:t>
            </a:r>
            <a:r>
              <a:rPr sz="1200" spc="-10" dirty="0" smtClean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года до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конца 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обучения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(не более 18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месяцев 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для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студентов 1-го курса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не  более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6 месяцев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для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студентов 2-го курса)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ts val="2135"/>
              </a:lnSpc>
            </a:pPr>
            <a:r>
              <a:rPr sz="1800" b="1" spc="-5" dirty="0">
                <a:solidFill>
                  <a:srgbClr val="EB4195"/>
                </a:solidFill>
                <a:latin typeface="Tahoma"/>
                <a:cs typeface="Tahoma"/>
              </a:rPr>
              <a:t>ДВА ЭТАПА </a:t>
            </a:r>
            <a:r>
              <a:rPr sz="1800" b="1" dirty="0">
                <a:solidFill>
                  <a:srgbClr val="EB4195"/>
                </a:solidFill>
                <a:latin typeface="Tahoma"/>
                <a:cs typeface="Tahoma"/>
              </a:rPr>
              <a:t>КОНКУРСА: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ts val="2135"/>
              </a:lnSpc>
            </a:pPr>
            <a:r>
              <a:rPr sz="1800" b="1" dirty="0">
                <a:solidFill>
                  <a:srgbClr val="485860"/>
                </a:solidFill>
                <a:latin typeface="Tahoma"/>
                <a:cs typeface="Tahoma"/>
              </a:rPr>
              <a:t>заочный и</a:t>
            </a:r>
            <a:r>
              <a:rPr sz="1800" b="1" spc="-1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485860"/>
                </a:solidFill>
                <a:latin typeface="Tahoma"/>
                <a:cs typeface="Tahoma"/>
              </a:rPr>
              <a:t>очный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b="1" spc="-5" dirty="0">
                <a:solidFill>
                  <a:srgbClr val="EB4195"/>
                </a:solidFill>
                <a:latin typeface="Tahoma"/>
                <a:cs typeface="Tahoma"/>
              </a:rPr>
              <a:t>ГРАФИК</a:t>
            </a:r>
            <a:r>
              <a:rPr sz="1800" b="1" spc="-1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EB4195"/>
                </a:solidFill>
                <a:latin typeface="Tahoma"/>
                <a:cs typeface="Tahoma"/>
              </a:rPr>
              <a:t>КОНКУРСА:</a:t>
            </a:r>
            <a:endParaRPr sz="1800" dirty="0">
              <a:latin typeface="Tahoma"/>
              <a:cs typeface="Tahoma"/>
            </a:endParaRPr>
          </a:p>
          <a:p>
            <a:pPr marL="184150" indent="-171450">
              <a:lnSpc>
                <a:spcPts val="1415"/>
              </a:lnSpc>
              <a:spcBef>
                <a:spcPts val="50"/>
              </a:spcBef>
              <a:buFont typeface="Arial"/>
              <a:buChar char="•"/>
              <a:tabLst>
                <a:tab pos="184150" algn="l"/>
              </a:tabLst>
            </a:pPr>
            <a:r>
              <a:rPr lang="ru-RU"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01</a:t>
            </a:r>
            <a:r>
              <a:rPr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485860"/>
                </a:solidFill>
                <a:latin typeface="Tahoma"/>
                <a:cs typeface="Tahoma"/>
              </a:rPr>
              <a:t>октября </a:t>
            </a:r>
            <a:r>
              <a:rPr sz="1200" b="1" dirty="0">
                <a:solidFill>
                  <a:srgbClr val="485860"/>
                </a:solidFill>
                <a:latin typeface="Tahoma"/>
                <a:cs typeface="Tahoma"/>
              </a:rPr>
              <a:t>– </a:t>
            </a:r>
            <a:r>
              <a:rPr sz="1200" b="1" spc="-5" dirty="0">
                <a:solidFill>
                  <a:srgbClr val="485860"/>
                </a:solidFill>
                <a:latin typeface="Tahoma"/>
                <a:cs typeface="Tahoma"/>
              </a:rPr>
              <a:t>20 </a:t>
            </a:r>
            <a:r>
              <a:rPr sz="1200" b="1" spc="-5" dirty="0" err="1">
                <a:solidFill>
                  <a:srgbClr val="485860"/>
                </a:solidFill>
                <a:latin typeface="Tahoma"/>
                <a:cs typeface="Tahoma"/>
              </a:rPr>
              <a:t>ноября</a:t>
            </a:r>
            <a:r>
              <a:rPr sz="1200" b="1" spc="-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201</a:t>
            </a:r>
            <a:r>
              <a:rPr lang="ru-RU"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9</a:t>
            </a:r>
            <a:r>
              <a:rPr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485860"/>
                </a:solidFill>
                <a:latin typeface="Tahoma"/>
                <a:cs typeface="Tahoma"/>
              </a:rPr>
              <a:t>года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: подача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заявок;</a:t>
            </a:r>
            <a:endParaRPr sz="1200" dirty="0">
              <a:latin typeface="Tahoma"/>
              <a:cs typeface="Tahoma"/>
            </a:endParaRPr>
          </a:p>
          <a:p>
            <a:pPr marL="184150" indent="-171450">
              <a:lnSpc>
                <a:spcPts val="1415"/>
              </a:lnSpc>
              <a:buFont typeface="Arial"/>
              <a:buChar char="•"/>
              <a:tabLst>
                <a:tab pos="184150" algn="l"/>
              </a:tabLst>
            </a:pPr>
            <a:r>
              <a:rPr sz="1200" b="1" spc="-5" dirty="0">
                <a:solidFill>
                  <a:srgbClr val="485860"/>
                </a:solidFill>
                <a:latin typeface="Tahoma"/>
                <a:cs typeface="Tahoma"/>
              </a:rPr>
              <a:t>20 </a:t>
            </a:r>
            <a:r>
              <a:rPr lang="ru-RU"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декабря</a:t>
            </a:r>
            <a:r>
              <a:rPr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 201</a:t>
            </a:r>
            <a:r>
              <a:rPr lang="ru-RU"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9</a:t>
            </a:r>
            <a:r>
              <a:rPr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485860"/>
                </a:solidFill>
                <a:latin typeface="Tahoma"/>
                <a:cs typeface="Tahoma"/>
              </a:rPr>
              <a:t>года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: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объявление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результатов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заочного</a:t>
            </a:r>
            <a:endParaRPr sz="1200" dirty="0">
              <a:latin typeface="Tahoma"/>
              <a:cs typeface="Tahoma"/>
            </a:endParaRPr>
          </a:p>
          <a:p>
            <a:pPr marR="1979295" algn="ctr">
              <a:lnSpc>
                <a:spcPts val="1430"/>
              </a:lnSpc>
              <a:spcBef>
                <a:spcPts val="45"/>
              </a:spcBef>
            </a:pP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этапа: не более 2000 человек;</a:t>
            </a:r>
            <a:endParaRPr sz="1200" dirty="0">
              <a:latin typeface="Tahoma"/>
              <a:cs typeface="Tahoma"/>
            </a:endParaRPr>
          </a:p>
          <a:p>
            <a:pPr marL="184150" indent="-171450">
              <a:lnSpc>
                <a:spcPts val="1430"/>
              </a:lnSpc>
              <a:buFont typeface="Arial"/>
              <a:buChar char="•"/>
              <a:tabLst>
                <a:tab pos="184150" algn="l"/>
              </a:tabLst>
            </a:pPr>
            <a:r>
              <a:rPr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2</a:t>
            </a:r>
            <a:r>
              <a:rPr lang="ru-RU"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7</a:t>
            </a:r>
            <a:r>
              <a:rPr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b="1" spc="-5" dirty="0" err="1">
                <a:solidFill>
                  <a:srgbClr val="485860"/>
                </a:solidFill>
                <a:latin typeface="Tahoma"/>
                <a:cs typeface="Tahoma"/>
              </a:rPr>
              <a:t>января</a:t>
            </a:r>
            <a:r>
              <a:rPr sz="1200" b="1" spc="-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20</a:t>
            </a:r>
            <a:r>
              <a:rPr lang="ru-RU"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20</a:t>
            </a:r>
            <a:r>
              <a:rPr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485860"/>
                </a:solidFill>
                <a:latin typeface="Tahoma"/>
                <a:cs typeface="Tahoma"/>
              </a:rPr>
              <a:t>года </a:t>
            </a:r>
            <a:r>
              <a:rPr sz="1200" b="1" dirty="0">
                <a:solidFill>
                  <a:srgbClr val="485860"/>
                </a:solidFill>
                <a:latin typeface="Tahoma"/>
                <a:cs typeface="Tahoma"/>
              </a:rPr>
              <a:t>– </a:t>
            </a:r>
            <a:r>
              <a:rPr sz="1200" b="1" spc="-5" dirty="0">
                <a:solidFill>
                  <a:srgbClr val="485860"/>
                </a:solidFill>
                <a:latin typeface="Tahoma"/>
                <a:cs typeface="Tahoma"/>
              </a:rPr>
              <a:t>10 </a:t>
            </a:r>
            <a:r>
              <a:rPr sz="1200" b="1" spc="-5" dirty="0" err="1">
                <a:solidFill>
                  <a:srgbClr val="485860"/>
                </a:solidFill>
                <a:latin typeface="Tahoma"/>
                <a:cs typeface="Tahoma"/>
              </a:rPr>
              <a:t>февраля</a:t>
            </a:r>
            <a:r>
              <a:rPr sz="1200" b="1" spc="-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20</a:t>
            </a:r>
            <a:r>
              <a:rPr lang="ru-RU"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20</a:t>
            </a:r>
            <a:r>
              <a:rPr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485860"/>
                </a:solidFill>
                <a:latin typeface="Tahoma"/>
                <a:cs typeface="Tahoma"/>
              </a:rPr>
              <a:t>года: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очные</a:t>
            </a:r>
            <a:endParaRPr sz="1200" dirty="0">
              <a:latin typeface="Tahoma"/>
              <a:cs typeface="Tahoma"/>
            </a:endParaRPr>
          </a:p>
          <a:p>
            <a:pPr marL="184150">
              <a:lnSpc>
                <a:spcPts val="1430"/>
              </a:lnSpc>
              <a:spcBef>
                <a:spcPts val="50"/>
              </a:spcBef>
            </a:pP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отборы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в 8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городах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России;</a:t>
            </a:r>
            <a:endParaRPr sz="1200" dirty="0">
              <a:latin typeface="Tahoma"/>
              <a:cs typeface="Tahoma"/>
            </a:endParaRPr>
          </a:p>
          <a:p>
            <a:pPr marL="184150" marR="5080" indent="-171450">
              <a:lnSpc>
                <a:spcPts val="1390"/>
              </a:lnSpc>
              <a:spcBef>
                <a:spcPts val="75"/>
              </a:spcBef>
              <a:buFont typeface="Arial"/>
              <a:buChar char="•"/>
              <a:tabLst>
                <a:tab pos="184150" algn="l"/>
              </a:tabLst>
            </a:pPr>
            <a:r>
              <a:rPr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2</a:t>
            </a:r>
            <a:r>
              <a:rPr lang="ru-RU"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5</a:t>
            </a:r>
            <a:r>
              <a:rPr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lang="ru-RU"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февраля </a:t>
            </a:r>
            <a:r>
              <a:rPr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20</a:t>
            </a:r>
            <a:r>
              <a:rPr lang="ru-RU"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20</a:t>
            </a:r>
            <a:r>
              <a:rPr sz="1200" b="1" spc="-5" dirty="0" smtClean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485860"/>
                </a:solidFill>
                <a:latin typeface="Tahoma"/>
                <a:cs typeface="Tahoma"/>
              </a:rPr>
              <a:t>года </a:t>
            </a:r>
            <a:r>
              <a:rPr sz="1200" b="1" dirty="0">
                <a:solidFill>
                  <a:srgbClr val="485860"/>
                </a:solidFill>
                <a:latin typeface="Tahoma"/>
                <a:cs typeface="Tahoma"/>
              </a:rPr>
              <a:t>–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объявление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победителей: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500 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человек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-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основной список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10 человек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-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резервный</a:t>
            </a:r>
            <a:r>
              <a:rPr sz="1200" spc="1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список.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98347" y="4381817"/>
            <a:ext cx="4373245" cy="501015"/>
          </a:xfrm>
          <a:prstGeom prst="rect">
            <a:avLst/>
          </a:prstGeom>
          <a:ln w="12700">
            <a:solidFill>
              <a:srgbClr val="E82D89"/>
            </a:solidFill>
          </a:ln>
        </p:spPr>
        <p:txBody>
          <a:bodyPr vert="horz" wrap="square" lIns="0" tIns="128270" rIns="0" bIns="0" rtlCol="0">
            <a:spAutoFit/>
          </a:bodyPr>
          <a:lstStyle/>
          <a:p>
            <a:pPr marL="389255">
              <a:lnSpc>
                <a:spcPct val="100000"/>
              </a:lnSpc>
              <a:spcBef>
                <a:spcPts val="1010"/>
              </a:spcBef>
            </a:pPr>
            <a:r>
              <a:rPr sz="1400" spc="-15" dirty="0">
                <a:solidFill>
                  <a:srgbClr val="485860"/>
                </a:solidFill>
                <a:latin typeface="Tahoma"/>
                <a:cs typeface="Tahoma"/>
              </a:rPr>
              <a:t>Вся </a:t>
            </a:r>
            <a:r>
              <a:rPr sz="1400" spc="-30" dirty="0">
                <a:solidFill>
                  <a:srgbClr val="485860"/>
                </a:solidFill>
                <a:latin typeface="Tahoma"/>
                <a:cs typeface="Tahoma"/>
              </a:rPr>
              <a:t>информация </a:t>
            </a:r>
            <a:r>
              <a:rPr sz="1400" dirty="0">
                <a:solidFill>
                  <a:srgbClr val="485860"/>
                </a:solidFill>
                <a:latin typeface="Tahoma"/>
                <a:cs typeface="Tahoma"/>
              </a:rPr>
              <a:t>о конкурсе –</a:t>
            </a:r>
            <a:r>
              <a:rPr sz="1400" spc="-11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EB4195"/>
                </a:solidFill>
                <a:latin typeface="Tahoma"/>
                <a:cs typeface="Tahoma"/>
              </a:rPr>
              <a:t>stipendia.ru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98347" y="1429092"/>
            <a:ext cx="4373245" cy="2474595"/>
          </a:xfrm>
          <a:prstGeom prst="rect">
            <a:avLst/>
          </a:prstGeom>
          <a:ln w="12700">
            <a:solidFill>
              <a:srgbClr val="E82D89"/>
            </a:solidFill>
          </a:ln>
        </p:spPr>
        <p:txBody>
          <a:bodyPr vert="horz" wrap="square" lIns="0" tIns="228600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1800"/>
              </a:spcBef>
            </a:pPr>
            <a:r>
              <a:rPr sz="1800" b="1" spc="-5" dirty="0">
                <a:solidFill>
                  <a:srgbClr val="EB4195"/>
                </a:solidFill>
                <a:latin typeface="Tahoma"/>
                <a:cs typeface="Tahoma"/>
              </a:rPr>
              <a:t>ОТЧЕТНОСТЬ: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850">
              <a:latin typeface="Times New Roman"/>
              <a:cs typeface="Times New Roman"/>
            </a:endParaRPr>
          </a:p>
          <a:p>
            <a:pPr marL="416559" marR="375920">
              <a:lnSpc>
                <a:spcPct val="100600"/>
              </a:lnSpc>
            </a:pP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Регулярно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(после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завершения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каждого блока 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обучения) –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выписка из зачетно-экзаменационной  ведомости/зачетной книжки или справка об  успеваемости (все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– с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печатью вуза/деканата).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По 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завершению магистратуры: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копия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диплома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 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содержательный отчет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о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результатах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участия в 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программе.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5392" y="395222"/>
            <a:ext cx="270637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КТО МОЖЕТ  УЧАСТВОВАТЬ</a:t>
            </a:r>
            <a:r>
              <a:rPr spc="-75" dirty="0"/>
              <a:t> </a:t>
            </a:r>
            <a:r>
              <a:rPr dirty="0"/>
              <a:t>В  </a:t>
            </a:r>
            <a:r>
              <a:rPr spc="-5" dirty="0"/>
              <a:t>КОНКУРСЕ?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fondpotanin.ru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0"/>
                </a:spcBef>
              </a:pPr>
              <a:t>3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pc="-5" dirty="0"/>
              <a:t>Студенты:</a:t>
            </a:r>
          </a:p>
          <a:p>
            <a:pPr marL="184150" indent="-17145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184150" algn="l"/>
              </a:tabLst>
            </a:pPr>
            <a:r>
              <a:rPr sz="1200" b="0" spc="-5" dirty="0">
                <a:latin typeface="Tahoma"/>
                <a:cs typeface="Tahoma"/>
              </a:rPr>
              <a:t>очной магистратуры;</a:t>
            </a:r>
            <a:endParaRPr sz="1200">
              <a:latin typeface="Tahoma"/>
              <a:cs typeface="Tahoma"/>
            </a:endParaRPr>
          </a:p>
          <a:p>
            <a:pPr marL="184150" indent="-17145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84150" algn="l"/>
              </a:tabLst>
            </a:pPr>
            <a:r>
              <a:rPr sz="1200" b="0" dirty="0">
                <a:latin typeface="Tahoma"/>
                <a:cs typeface="Tahoma"/>
              </a:rPr>
              <a:t>1 и 2</a:t>
            </a:r>
            <a:r>
              <a:rPr sz="1200" b="0" spc="-20" dirty="0">
                <a:latin typeface="Tahoma"/>
                <a:cs typeface="Tahoma"/>
              </a:rPr>
              <a:t> </a:t>
            </a:r>
            <a:r>
              <a:rPr sz="1200" b="0" spc="-5" dirty="0">
                <a:latin typeface="Tahoma"/>
                <a:cs typeface="Tahoma"/>
              </a:rPr>
              <a:t>курса;</a:t>
            </a:r>
            <a:endParaRPr sz="1200">
              <a:latin typeface="Tahoma"/>
              <a:cs typeface="Tahoma"/>
            </a:endParaRPr>
          </a:p>
          <a:p>
            <a:pPr marL="184150" indent="-17145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184150" algn="l"/>
              </a:tabLst>
            </a:pPr>
            <a:r>
              <a:rPr sz="1200" b="0" spc="-5" dirty="0">
                <a:latin typeface="Tahoma"/>
                <a:cs typeface="Tahoma"/>
              </a:rPr>
              <a:t>бюджетной </a:t>
            </a:r>
            <a:r>
              <a:rPr sz="1200" b="0" dirty="0">
                <a:latin typeface="Tahoma"/>
                <a:cs typeface="Tahoma"/>
              </a:rPr>
              <a:t>и </a:t>
            </a:r>
            <a:r>
              <a:rPr sz="1200" b="0" spc="-5" dirty="0">
                <a:latin typeface="Tahoma"/>
                <a:cs typeface="Tahoma"/>
              </a:rPr>
              <a:t>договорной основы;</a:t>
            </a:r>
            <a:endParaRPr sz="1200">
              <a:latin typeface="Tahoma"/>
              <a:cs typeface="Tahoma"/>
            </a:endParaRPr>
          </a:p>
          <a:p>
            <a:pPr marL="184150" indent="-17145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84150" algn="l"/>
              </a:tabLst>
            </a:pPr>
            <a:r>
              <a:rPr sz="1200" b="0" spc="-5" dirty="0">
                <a:latin typeface="Tahoma"/>
                <a:cs typeface="Tahoma"/>
              </a:rPr>
              <a:t>из 75</a:t>
            </a:r>
            <a:r>
              <a:rPr sz="1200" b="0" spc="-10" dirty="0">
                <a:latin typeface="Tahoma"/>
                <a:cs typeface="Tahoma"/>
              </a:rPr>
              <a:t> </a:t>
            </a:r>
            <a:r>
              <a:rPr sz="1200" b="0" spc="-5" dirty="0">
                <a:latin typeface="Tahoma"/>
                <a:cs typeface="Tahoma"/>
              </a:rPr>
              <a:t>вузов-участников.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-5" dirty="0"/>
              <a:t>Граждане России </a:t>
            </a:r>
            <a:r>
              <a:rPr dirty="0"/>
              <a:t>и </a:t>
            </a:r>
            <a:r>
              <a:rPr spc="-10" dirty="0"/>
              <a:t>других</a:t>
            </a:r>
            <a:r>
              <a:rPr spc="15" dirty="0"/>
              <a:t> </a:t>
            </a:r>
            <a:r>
              <a:rPr spc="-10" dirty="0"/>
              <a:t>государств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ts val="1390"/>
              </a:lnSpc>
            </a:pPr>
            <a:r>
              <a:rPr sz="1200" b="0" spc="-5" dirty="0">
                <a:latin typeface="Tahoma"/>
                <a:cs typeface="Tahoma"/>
              </a:rPr>
              <a:t>Диплом на «хорошо» </a:t>
            </a:r>
            <a:r>
              <a:rPr sz="1200" b="0" dirty="0">
                <a:latin typeface="Tahoma"/>
                <a:cs typeface="Tahoma"/>
              </a:rPr>
              <a:t>и </a:t>
            </a:r>
            <a:r>
              <a:rPr sz="1200" b="0" spc="-5" dirty="0">
                <a:latin typeface="Tahoma"/>
                <a:cs typeface="Tahoma"/>
              </a:rPr>
              <a:t>«отлично» </a:t>
            </a:r>
            <a:r>
              <a:rPr sz="1200" b="0" dirty="0">
                <a:latin typeface="Tahoma"/>
                <a:cs typeface="Tahoma"/>
              </a:rPr>
              <a:t>— </a:t>
            </a:r>
            <a:r>
              <a:rPr sz="1200" spc="-5" dirty="0">
                <a:solidFill>
                  <a:srgbClr val="EB4195"/>
                </a:solidFill>
              </a:rPr>
              <a:t>преимущество </a:t>
            </a:r>
            <a:r>
              <a:rPr sz="1200" b="0" spc="-5" dirty="0">
                <a:latin typeface="Tahoma"/>
                <a:cs typeface="Tahoma"/>
              </a:rPr>
              <a:t>только </a:t>
            </a:r>
            <a:r>
              <a:rPr sz="1200" b="0" dirty="0">
                <a:latin typeface="Tahoma"/>
                <a:cs typeface="Tahoma"/>
              </a:rPr>
              <a:t>в  </a:t>
            </a:r>
            <a:r>
              <a:rPr sz="1200" b="0" spc="-5" dirty="0">
                <a:latin typeface="Tahoma"/>
                <a:cs typeface="Tahoma"/>
              </a:rPr>
              <a:t>случае одинаковых баллов при подведении итогов</a:t>
            </a:r>
            <a:r>
              <a:rPr sz="1200" b="0" spc="30" dirty="0">
                <a:latin typeface="Tahoma"/>
                <a:cs typeface="Tahoma"/>
              </a:rPr>
              <a:t> </a:t>
            </a:r>
            <a:r>
              <a:rPr sz="1200" b="0" spc="-5" dirty="0">
                <a:latin typeface="Tahoma"/>
                <a:cs typeface="Tahoma"/>
              </a:rPr>
              <a:t>конкурса.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 marR="545465">
              <a:lnSpc>
                <a:spcPct val="105000"/>
              </a:lnSpc>
            </a:pPr>
            <a:r>
              <a:rPr sz="1200" b="0" spc="-5" dirty="0">
                <a:latin typeface="Tahoma"/>
                <a:cs typeface="Tahoma"/>
              </a:rPr>
              <a:t>Наличие магистерской или кандидатской степени </a:t>
            </a:r>
            <a:r>
              <a:rPr sz="1200" b="0" dirty="0">
                <a:latin typeface="Tahoma"/>
                <a:cs typeface="Tahoma"/>
              </a:rPr>
              <a:t>— </a:t>
            </a:r>
            <a:r>
              <a:rPr sz="1200" spc="-5" dirty="0">
                <a:solidFill>
                  <a:srgbClr val="EB4195"/>
                </a:solidFill>
              </a:rPr>
              <a:t>не  препятствие</a:t>
            </a:r>
            <a:r>
              <a:rPr sz="1200" b="0" spc="-5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41275">
              <a:lnSpc>
                <a:spcPct val="100800"/>
              </a:lnSpc>
            </a:pPr>
            <a:r>
              <a:rPr sz="1200" dirty="0">
                <a:solidFill>
                  <a:srgbClr val="EB4195"/>
                </a:solidFill>
              </a:rPr>
              <a:t>Все </a:t>
            </a:r>
            <a:r>
              <a:rPr sz="1200" spc="-5" dirty="0">
                <a:solidFill>
                  <a:srgbClr val="EB4195"/>
                </a:solidFill>
              </a:rPr>
              <a:t>заявки проходят проверку на плагиат. При степени  оригинальности менее 80% заявка снимается </a:t>
            </a:r>
            <a:r>
              <a:rPr sz="1200" dirty="0">
                <a:solidFill>
                  <a:srgbClr val="EB4195"/>
                </a:solidFill>
              </a:rPr>
              <a:t>с  </a:t>
            </a:r>
            <a:r>
              <a:rPr sz="1200" spc="-5" dirty="0">
                <a:solidFill>
                  <a:srgbClr val="EB4195"/>
                </a:solidFill>
              </a:rPr>
              <a:t>конкурса.</a:t>
            </a:r>
            <a:endParaRPr sz="1200"/>
          </a:p>
        </p:txBody>
      </p:sp>
      <p:sp>
        <p:nvSpPr>
          <p:cNvPr id="4" name="object 4"/>
          <p:cNvSpPr txBox="1"/>
          <p:nvPr/>
        </p:nvSpPr>
        <p:spPr>
          <a:xfrm>
            <a:off x="6107900" y="395222"/>
            <a:ext cx="2706370" cy="168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485860"/>
                </a:solidFill>
                <a:latin typeface="Tahoma"/>
                <a:cs typeface="Tahoma"/>
              </a:rPr>
              <a:t>КТО </a:t>
            </a:r>
            <a:r>
              <a:rPr sz="2500" b="1" dirty="0">
                <a:solidFill>
                  <a:srgbClr val="EB4195"/>
                </a:solidFill>
                <a:latin typeface="Tahoma"/>
                <a:cs typeface="Tahoma"/>
              </a:rPr>
              <a:t>НЕ </a:t>
            </a:r>
            <a:r>
              <a:rPr sz="2500" b="1" spc="-5" dirty="0">
                <a:solidFill>
                  <a:srgbClr val="485860"/>
                </a:solidFill>
                <a:latin typeface="Tahoma"/>
                <a:cs typeface="Tahoma"/>
              </a:rPr>
              <a:t>МОЖЕТ  УЧАСТВОВАТЬ</a:t>
            </a:r>
            <a:r>
              <a:rPr sz="2500" b="1" spc="-7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2500" b="1" dirty="0">
                <a:solidFill>
                  <a:srgbClr val="485860"/>
                </a:solidFill>
                <a:latin typeface="Tahoma"/>
                <a:cs typeface="Tahoma"/>
              </a:rPr>
              <a:t>В  </a:t>
            </a:r>
            <a:r>
              <a:rPr sz="2500" b="1" spc="-5" dirty="0">
                <a:solidFill>
                  <a:srgbClr val="485860"/>
                </a:solidFill>
                <a:latin typeface="Tahoma"/>
                <a:cs typeface="Tahoma"/>
              </a:rPr>
              <a:t>КОНКУРСЕ?</a:t>
            </a:r>
            <a:endParaRPr sz="2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70"/>
              </a:spcBef>
            </a:pPr>
            <a:r>
              <a:rPr sz="1400" b="1" spc="-5" dirty="0">
                <a:solidFill>
                  <a:srgbClr val="485860"/>
                </a:solidFill>
                <a:latin typeface="Tahoma"/>
                <a:cs typeface="Tahoma"/>
              </a:rPr>
              <a:t>Студенты: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7900" y="2059939"/>
            <a:ext cx="3576954" cy="11201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184150" algn="l"/>
              </a:tabLst>
            </a:pP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заочной формы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 обучения;</a:t>
            </a:r>
            <a:endParaRPr sz="1200">
              <a:latin typeface="Tahoma"/>
              <a:cs typeface="Tahoma"/>
            </a:endParaRPr>
          </a:p>
          <a:p>
            <a:pPr marL="184150" indent="-17145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184150" algn="l"/>
              </a:tabLst>
            </a:pP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очно-заочной формы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 обучения;</a:t>
            </a:r>
            <a:endParaRPr sz="1200">
              <a:latin typeface="Tahoma"/>
              <a:cs typeface="Tahoma"/>
            </a:endParaRPr>
          </a:p>
          <a:p>
            <a:pPr marL="184150" indent="-17145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184150" algn="l"/>
              </a:tabLst>
            </a:pP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вечерней формы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обучения;</a:t>
            </a:r>
            <a:endParaRPr sz="1200">
              <a:latin typeface="Tahoma"/>
              <a:cs typeface="Tahoma"/>
            </a:endParaRPr>
          </a:p>
          <a:p>
            <a:pPr marL="184150" indent="-17145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84150" algn="l"/>
              </a:tabLst>
            </a:pP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дистанционной формы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обучения;</a:t>
            </a:r>
            <a:endParaRPr sz="1200">
              <a:latin typeface="Tahoma"/>
              <a:cs typeface="Tahoma"/>
            </a:endParaRPr>
          </a:p>
          <a:p>
            <a:pPr marL="184150" indent="-17145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84150" algn="l"/>
              </a:tabLst>
            </a:pP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вузов, не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являющихся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участниками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программы.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7900" y="3415284"/>
            <a:ext cx="10712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85860"/>
                </a:solidFill>
                <a:latin typeface="Tahoma"/>
                <a:cs typeface="Tahoma"/>
              </a:rPr>
              <a:t>Заявители: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7900" y="3635755"/>
            <a:ext cx="4714875" cy="21247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184150" algn="l"/>
              </a:tabLst>
            </a:pP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представившие неполный комплект</a:t>
            </a:r>
            <a:r>
              <a:rPr sz="1200" spc="1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документов;</a:t>
            </a:r>
            <a:endParaRPr sz="1200" dirty="0">
              <a:latin typeface="Tahoma"/>
              <a:cs typeface="Tahoma"/>
            </a:endParaRPr>
          </a:p>
          <a:p>
            <a:pPr marL="184150" indent="-17145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с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идентичными содержательными ответами на вопросы</a:t>
            </a:r>
            <a:r>
              <a:rPr sz="1200" spc="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заявки;</a:t>
            </a:r>
            <a:endParaRPr sz="1200" dirty="0">
              <a:latin typeface="Tahoma"/>
              <a:cs typeface="Tahoma"/>
            </a:endParaRPr>
          </a:p>
          <a:p>
            <a:pPr marL="184150" indent="-17145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с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идентичным текстом рекомендательных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писем.</a:t>
            </a:r>
            <a:endParaRPr sz="1200" dirty="0">
              <a:latin typeface="Tahoma"/>
              <a:cs typeface="Tahoma"/>
            </a:endParaRPr>
          </a:p>
          <a:p>
            <a:pPr marL="184150" marR="40005" indent="-171450">
              <a:lnSpc>
                <a:spcPct val="100800"/>
              </a:lnSpc>
              <a:spcBef>
                <a:spcPts val="254"/>
              </a:spcBef>
              <a:buFont typeface="Arial"/>
              <a:buChar char="•"/>
              <a:tabLst>
                <a:tab pos="184150" algn="l"/>
              </a:tabLst>
            </a:pP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действующие стипендиаты Программы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–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на период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обучения в 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той магистратуре,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где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они становились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победителями 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Конкурса;</a:t>
            </a:r>
            <a:endParaRPr sz="1200" dirty="0">
              <a:latin typeface="Tahoma"/>
              <a:cs typeface="Tahoma"/>
            </a:endParaRPr>
          </a:p>
          <a:p>
            <a:pPr marL="184150" marR="171450" indent="-171450">
              <a:lnSpc>
                <a:spcPct val="105000"/>
              </a:lnSpc>
              <a:spcBef>
                <a:spcPts val="165"/>
              </a:spcBef>
              <a:buFont typeface="Arial"/>
              <a:buChar char="•"/>
              <a:tabLst>
                <a:tab pos="184150" algn="l"/>
              </a:tabLst>
            </a:pP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действующие грантополучатели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/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благополучатели Фонда по  любым конкурсам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/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Эксперты программы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2016/17,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2017/18;</a:t>
            </a:r>
            <a:endParaRPr sz="1200" dirty="0">
              <a:latin typeface="Tahoma"/>
              <a:cs typeface="Tahoma"/>
            </a:endParaRPr>
          </a:p>
          <a:p>
            <a:pPr marL="184150" indent="-17145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заявки, в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которых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был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обнаружен плагиат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250" i="1" spc="-30" dirty="0">
                <a:solidFill>
                  <a:srgbClr val="485860"/>
                </a:solidFill>
                <a:latin typeface="Tahoma"/>
                <a:cs typeface="Tahoma"/>
              </a:rPr>
              <a:t>Подробнее – см. </a:t>
            </a:r>
            <a:r>
              <a:rPr sz="1250" i="1" spc="-35" dirty="0">
                <a:solidFill>
                  <a:srgbClr val="485860"/>
                </a:solidFill>
                <a:latin typeface="Tahoma"/>
                <a:cs typeface="Tahoma"/>
              </a:rPr>
              <a:t>«Принципы </a:t>
            </a:r>
            <a:r>
              <a:rPr sz="1250" i="1" spc="-30" dirty="0">
                <a:solidFill>
                  <a:srgbClr val="485860"/>
                </a:solidFill>
                <a:latin typeface="Tahoma"/>
                <a:cs typeface="Tahoma"/>
              </a:rPr>
              <a:t>и</a:t>
            </a:r>
            <a:r>
              <a:rPr sz="1250" i="1" spc="3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50" i="1" spc="-35" dirty="0">
                <a:solidFill>
                  <a:srgbClr val="485860"/>
                </a:solidFill>
                <a:latin typeface="Tahoma"/>
                <a:cs typeface="Tahoma"/>
              </a:rPr>
              <a:t>правила».</a:t>
            </a:r>
            <a:endParaRPr sz="12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" y="0"/>
            <a:ext cx="11622024" cy="6495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8010" y="401319"/>
            <a:ext cx="55314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КАК </a:t>
            </a:r>
            <a:r>
              <a:rPr spc="-5" dirty="0"/>
              <a:t>ВЫБИРАЕТСЯ</a:t>
            </a:r>
            <a:r>
              <a:rPr spc="-75" dirty="0"/>
              <a:t> </a:t>
            </a:r>
            <a:r>
              <a:rPr spc="-5" dirty="0"/>
              <a:t>ПОБЕДИТЕЛЬ?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fondpotanin.ru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0"/>
                </a:spcBef>
              </a:pPr>
              <a:t>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68010" y="990091"/>
            <a:ext cx="9274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Победители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конкурса –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это 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профессионалы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в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своей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предметной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или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научной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области. 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Это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творческие 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личности,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способные 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делиться 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полученными</a:t>
            </a:r>
            <a:r>
              <a:rPr sz="1200" spc="-6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знаниями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навыками,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генерировать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идеи,</a:t>
            </a:r>
            <a:r>
              <a:rPr sz="1200" spc="-6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воплощать</a:t>
            </a:r>
            <a:r>
              <a:rPr sz="1200" spc="-6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их</a:t>
            </a:r>
            <a:r>
              <a:rPr sz="1200" spc="-6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в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 жизнь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брать</a:t>
            </a:r>
            <a:r>
              <a:rPr sz="1200" spc="-7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на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себя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личную</a:t>
            </a:r>
            <a:r>
              <a:rPr sz="1200" spc="-6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ответственность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за</a:t>
            </a:r>
            <a:r>
              <a:rPr sz="1200" spc="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результат.  Это</a:t>
            </a:r>
            <a:r>
              <a:rPr sz="1200" spc="-1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лидеры,</a:t>
            </a:r>
            <a:r>
              <a:rPr sz="1200" spc="-9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готовые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объединить</a:t>
            </a:r>
            <a:r>
              <a:rPr sz="1200" spc="-6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вокруг</a:t>
            </a:r>
            <a:r>
              <a:rPr sz="1200" spc="3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себя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команду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вдохновить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ее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на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достижение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общей</a:t>
            </a:r>
            <a:r>
              <a:rPr sz="1200" spc="-12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цели.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5405" y="3264915"/>
            <a:ext cx="1992630" cy="8699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59079" marR="5080" indent="-247015">
              <a:lnSpc>
                <a:spcPts val="3290"/>
              </a:lnSpc>
              <a:spcBef>
                <a:spcPts val="265"/>
              </a:spcBef>
            </a:pPr>
            <a:r>
              <a:rPr sz="2800" b="1" spc="-10" dirty="0">
                <a:solidFill>
                  <a:srgbClr val="485860"/>
                </a:solidFill>
                <a:latin typeface="Tahoma"/>
                <a:cs typeface="Tahoma"/>
              </a:rPr>
              <a:t>К</a:t>
            </a:r>
            <a:r>
              <a:rPr sz="2800" b="1" spc="-15" dirty="0">
                <a:solidFill>
                  <a:srgbClr val="485860"/>
                </a:solidFill>
                <a:latin typeface="Tahoma"/>
                <a:cs typeface="Tahoma"/>
              </a:rPr>
              <a:t>РИ</a:t>
            </a:r>
            <a:r>
              <a:rPr sz="2800" b="1" spc="-20" dirty="0">
                <a:solidFill>
                  <a:srgbClr val="485860"/>
                </a:solidFill>
                <a:latin typeface="Tahoma"/>
                <a:cs typeface="Tahoma"/>
              </a:rPr>
              <a:t>Т</a:t>
            </a:r>
            <a:r>
              <a:rPr sz="2800" b="1" spc="-15" dirty="0">
                <a:solidFill>
                  <a:srgbClr val="485860"/>
                </a:solidFill>
                <a:latin typeface="Tahoma"/>
                <a:cs typeface="Tahoma"/>
              </a:rPr>
              <a:t>Е</a:t>
            </a:r>
            <a:r>
              <a:rPr sz="2800" b="1" spc="-20" dirty="0">
                <a:solidFill>
                  <a:srgbClr val="485860"/>
                </a:solidFill>
                <a:latin typeface="Tahoma"/>
                <a:cs typeface="Tahoma"/>
              </a:rPr>
              <a:t>Р</a:t>
            </a:r>
            <a:r>
              <a:rPr sz="2800" b="1" spc="-15" dirty="0">
                <a:solidFill>
                  <a:srgbClr val="485860"/>
                </a:solidFill>
                <a:latin typeface="Tahoma"/>
                <a:cs typeface="Tahoma"/>
              </a:rPr>
              <a:t>И</a:t>
            </a:r>
            <a:r>
              <a:rPr sz="2800" b="1" dirty="0">
                <a:solidFill>
                  <a:srgbClr val="485860"/>
                </a:solidFill>
                <a:latin typeface="Tahoma"/>
                <a:cs typeface="Tahoma"/>
              </a:rPr>
              <a:t>И  </a:t>
            </a:r>
            <a:r>
              <a:rPr sz="2800" b="1" spc="-20" dirty="0">
                <a:solidFill>
                  <a:srgbClr val="485860"/>
                </a:solidFill>
                <a:latin typeface="Tahoma"/>
                <a:cs typeface="Tahoma"/>
              </a:rPr>
              <a:t>ОТБОРА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2845" y="1862835"/>
            <a:ext cx="31851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0" dirty="0">
                <a:solidFill>
                  <a:srgbClr val="EB4195"/>
                </a:solidFill>
                <a:latin typeface="Tahoma"/>
                <a:cs typeface="Tahoma"/>
              </a:rPr>
              <a:t>АКАДЕМИЧЕСКИЙ</a:t>
            </a:r>
            <a:r>
              <a:rPr sz="1600" b="1" spc="-155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600" b="1" spc="-70" dirty="0">
                <a:solidFill>
                  <a:srgbClr val="EB4195"/>
                </a:solidFill>
                <a:latin typeface="Tahoma"/>
                <a:cs typeface="Tahoma"/>
              </a:rPr>
              <a:t>ПОТЕНЦИАЛ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92986" y="1920747"/>
            <a:ext cx="26155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0" dirty="0">
                <a:solidFill>
                  <a:srgbClr val="EB4195"/>
                </a:solidFill>
                <a:latin typeface="Tahoma"/>
                <a:cs typeface="Tahoma"/>
              </a:rPr>
              <a:t>ЛИДЕРСКИЙ</a:t>
            </a:r>
            <a:r>
              <a:rPr sz="1600" b="1" spc="-165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600" b="1" spc="-70" dirty="0">
                <a:solidFill>
                  <a:srgbClr val="EB4195"/>
                </a:solidFill>
                <a:latin typeface="Tahoma"/>
                <a:cs typeface="Tahoma"/>
              </a:rPr>
              <a:t>ПОТЕНЦИАЛ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6712" y="4136644"/>
            <a:ext cx="2670810" cy="5226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25"/>
              </a:spcBef>
            </a:pPr>
            <a:r>
              <a:rPr sz="1600" b="1" spc="-50" dirty="0">
                <a:solidFill>
                  <a:srgbClr val="EB4195"/>
                </a:solidFill>
                <a:latin typeface="Tahoma"/>
                <a:cs typeface="Tahoma"/>
              </a:rPr>
              <a:t>ИНТЕЛЛЕКТУАЛЬНЫЙ </a:t>
            </a:r>
            <a:r>
              <a:rPr sz="1600" b="1" dirty="0">
                <a:solidFill>
                  <a:srgbClr val="EB4195"/>
                </a:solidFill>
                <a:latin typeface="Tahoma"/>
                <a:cs typeface="Tahoma"/>
              </a:rPr>
              <a:t>И  </a:t>
            </a:r>
            <a:r>
              <a:rPr sz="1600" b="1" spc="-60" dirty="0">
                <a:solidFill>
                  <a:srgbClr val="EB4195"/>
                </a:solidFill>
                <a:latin typeface="Tahoma"/>
                <a:cs typeface="Tahoma"/>
              </a:rPr>
              <a:t>ТВОРЧЕСКИЙ</a:t>
            </a:r>
            <a:r>
              <a:rPr sz="1600" b="1" spc="-17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600" b="1" spc="-70" dirty="0">
                <a:solidFill>
                  <a:srgbClr val="EB4195"/>
                </a:solidFill>
                <a:latin typeface="Tahoma"/>
                <a:cs typeface="Tahoma"/>
              </a:rPr>
              <a:t>ПОТЕНЦИАЛ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5544" y="4148835"/>
            <a:ext cx="256159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b="1" spc="-55" dirty="0">
                <a:solidFill>
                  <a:srgbClr val="EB4195"/>
                </a:solidFill>
                <a:latin typeface="Tahoma"/>
                <a:cs typeface="Tahoma"/>
              </a:rPr>
              <a:t>СОЦИАЛЬНАЯ </a:t>
            </a:r>
            <a:r>
              <a:rPr sz="1600" b="1" dirty="0">
                <a:solidFill>
                  <a:srgbClr val="EB4195"/>
                </a:solidFill>
                <a:latin typeface="Tahoma"/>
                <a:cs typeface="Tahoma"/>
              </a:rPr>
              <a:t>И</a:t>
            </a:r>
            <a:r>
              <a:rPr sz="1600" b="1" spc="-31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EB4195"/>
                </a:solidFill>
                <a:latin typeface="Tahoma"/>
                <a:cs typeface="Tahoma"/>
              </a:rPr>
              <a:t>ЛИЧНАЯ  </a:t>
            </a:r>
            <a:r>
              <a:rPr sz="1600" b="1" spc="-95" dirty="0">
                <a:solidFill>
                  <a:srgbClr val="EB4195"/>
                </a:solidFill>
                <a:latin typeface="Tahoma"/>
                <a:cs typeface="Tahoma"/>
              </a:rPr>
              <a:t>ОТВЕТСТВЕННОСТЬ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3898" y="2410459"/>
            <a:ext cx="2607310" cy="126936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65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Успеваемость</a:t>
            </a:r>
            <a:endParaRPr sz="1200">
              <a:latin typeface="Tahoma"/>
              <a:cs typeface="Tahoma"/>
            </a:endParaRPr>
          </a:p>
          <a:p>
            <a:pPr marL="240665" marR="320675" indent="-227965">
              <a:lnSpc>
                <a:spcPct val="103299"/>
              </a:lnSpc>
              <a:spcBef>
                <a:spcPts val="215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Научные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</a:t>
            </a:r>
            <a:r>
              <a:rPr sz="1200" spc="-1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исследовательские 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достижения</a:t>
            </a:r>
            <a:endParaRPr sz="12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265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Общая</a:t>
            </a:r>
            <a:r>
              <a:rPr sz="1200" spc="-12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эрудиция</a:t>
            </a:r>
            <a:endParaRPr sz="1200">
              <a:latin typeface="Tahoma"/>
              <a:cs typeface="Tahoma"/>
            </a:endParaRPr>
          </a:p>
          <a:p>
            <a:pPr marL="240665" marR="5080" indent="-227965">
              <a:lnSpc>
                <a:spcPts val="1390"/>
              </a:lnSpc>
              <a:spcBef>
                <a:spcPts val="445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Логика, 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структурированность,  грамотность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изложения</a:t>
            </a:r>
            <a:r>
              <a:rPr sz="1200" spc="-7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материала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6712" y="2401316"/>
            <a:ext cx="2343150" cy="6959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40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Организаторские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способности</a:t>
            </a:r>
            <a:endParaRPr sz="1200">
              <a:latin typeface="Tahoma"/>
              <a:cs typeface="Tahoma"/>
            </a:endParaRPr>
          </a:p>
          <a:p>
            <a:pPr marL="240029" indent="-227329">
              <a:lnSpc>
                <a:spcPct val="100000"/>
              </a:lnSpc>
              <a:spcBef>
                <a:spcPts val="240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Умение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работать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в</a:t>
            </a:r>
            <a:r>
              <a:rPr sz="1200" spc="-20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команде</a:t>
            </a:r>
            <a:endParaRPr sz="1200">
              <a:latin typeface="Tahoma"/>
              <a:cs typeface="Tahoma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Коммуникативность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23898" y="4955540"/>
            <a:ext cx="2837815" cy="8483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40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Мотивация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к</a:t>
            </a:r>
            <a:r>
              <a:rPr sz="1200" spc="-9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развитию</a:t>
            </a:r>
            <a:endParaRPr sz="12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240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Социальная</a:t>
            </a:r>
            <a:r>
              <a:rPr sz="1200" spc="-13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активность</a:t>
            </a:r>
            <a:endParaRPr sz="1200">
              <a:latin typeface="Tahoma"/>
              <a:cs typeface="Tahoma"/>
            </a:endParaRPr>
          </a:p>
          <a:p>
            <a:pPr marL="240665" marR="5080" indent="-227965">
              <a:lnSpc>
                <a:spcPts val="1420"/>
              </a:lnSpc>
              <a:spcBef>
                <a:spcPts val="325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Осознание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общественной</a:t>
            </a:r>
            <a:r>
              <a:rPr sz="1200" spc="-16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значимости 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выбранной</a:t>
            </a:r>
            <a:r>
              <a:rPr sz="1200" spc="-7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специальности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36712" y="4961635"/>
            <a:ext cx="2158365" cy="6807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40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Аналитические</a:t>
            </a:r>
            <a:r>
              <a:rPr sz="1200" spc="-13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способности</a:t>
            </a:r>
            <a:endParaRPr sz="1200">
              <a:latin typeface="Tahoma"/>
              <a:cs typeface="Tahoma"/>
            </a:endParaRPr>
          </a:p>
          <a:p>
            <a:pPr marL="240029" indent="-227329">
              <a:lnSpc>
                <a:spcPct val="100000"/>
              </a:lnSpc>
              <a:spcBef>
                <a:spcPts val="240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Адаптивность</a:t>
            </a:r>
            <a:endParaRPr sz="1200">
              <a:latin typeface="Tahoma"/>
              <a:cs typeface="Tahoma"/>
            </a:endParaRPr>
          </a:p>
          <a:p>
            <a:pPr marL="240029" indent="-227329">
              <a:lnSpc>
                <a:spcPct val="100000"/>
              </a:lnSpc>
              <a:spcBef>
                <a:spcPts val="359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Неординарность</a:t>
            </a:r>
            <a:r>
              <a:rPr sz="1200" spc="-6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мышления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0623"/>
            <a:ext cx="12188952" cy="6437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2695" y="395222"/>
            <a:ext cx="6381750" cy="69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КАКИЕ РАЗДЕЛЫ СОДЕРЖИТ</a:t>
            </a:r>
            <a:r>
              <a:rPr spc="-50" dirty="0"/>
              <a:t> </a:t>
            </a:r>
            <a:r>
              <a:rPr spc="-5" dirty="0"/>
              <a:t>ЗАЯВКА?</a:t>
            </a:r>
          </a:p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latin typeface="Tahoma"/>
                <a:cs typeface="Tahoma"/>
              </a:rPr>
              <a:t>НЕ ЗАБЫВАЙТЕ НАЖИМАТЬ </a:t>
            </a:r>
            <a:r>
              <a:rPr sz="1800" b="0" spc="5" dirty="0">
                <a:latin typeface="Tahoma"/>
                <a:cs typeface="Tahoma"/>
              </a:rPr>
              <a:t>КНОПКУ </a:t>
            </a:r>
            <a:r>
              <a:rPr sz="1800" b="0" spc="-5" dirty="0">
                <a:latin typeface="Tahoma"/>
                <a:cs typeface="Tahoma"/>
              </a:rPr>
              <a:t>«СОХРАНИТЬ»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fondpotanin.ru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0"/>
                </a:spcBef>
              </a:pPr>
              <a:t>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62695" y="4581651"/>
            <a:ext cx="24542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485860"/>
                </a:solidFill>
                <a:latin typeface="Tahoma"/>
                <a:cs typeface="Tahoma"/>
              </a:rPr>
              <a:t>ОБЩАЯ</a:t>
            </a:r>
            <a:r>
              <a:rPr sz="1600" b="1" spc="-5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485860"/>
                </a:solidFill>
                <a:latin typeface="Tahoma"/>
                <a:cs typeface="Tahoma"/>
              </a:rPr>
              <a:t>ИНФОРМАЦИЯ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2873" y="1609852"/>
            <a:ext cx="138430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b="1" spc="-5" dirty="0">
                <a:solidFill>
                  <a:srgbClr val="485860"/>
                </a:solidFill>
                <a:latin typeface="Tahoma"/>
                <a:cs typeface="Tahoma"/>
              </a:rPr>
              <a:t>М</a:t>
            </a:r>
            <a:r>
              <a:rPr sz="1600" b="1" spc="5" dirty="0">
                <a:solidFill>
                  <a:srgbClr val="485860"/>
                </a:solidFill>
                <a:latin typeface="Tahoma"/>
                <a:cs typeface="Tahoma"/>
              </a:rPr>
              <a:t>О</a:t>
            </a:r>
            <a:r>
              <a:rPr sz="1600" b="1" spc="-5" dirty="0">
                <a:solidFill>
                  <a:srgbClr val="485860"/>
                </a:solidFill>
                <a:latin typeface="Tahoma"/>
                <a:cs typeface="Tahoma"/>
              </a:rPr>
              <a:t>ТИ</a:t>
            </a:r>
            <a:r>
              <a:rPr sz="1600" b="1" dirty="0">
                <a:solidFill>
                  <a:srgbClr val="485860"/>
                </a:solidFill>
                <a:latin typeface="Tahoma"/>
                <a:cs typeface="Tahoma"/>
              </a:rPr>
              <a:t>ВА</a:t>
            </a:r>
            <a:r>
              <a:rPr sz="1600" b="1" spc="-5" dirty="0">
                <a:solidFill>
                  <a:srgbClr val="485860"/>
                </a:solidFill>
                <a:latin typeface="Tahoma"/>
                <a:cs typeface="Tahoma"/>
              </a:rPr>
              <a:t>ЦИ</a:t>
            </a:r>
            <a:r>
              <a:rPr sz="1600" b="1" dirty="0">
                <a:solidFill>
                  <a:srgbClr val="485860"/>
                </a:solidFill>
                <a:latin typeface="Tahoma"/>
                <a:cs typeface="Tahoma"/>
              </a:rPr>
              <a:t>Я  </a:t>
            </a:r>
            <a:r>
              <a:rPr sz="1600" b="1" spc="5" dirty="0">
                <a:solidFill>
                  <a:srgbClr val="485860"/>
                </a:solidFill>
                <a:latin typeface="Tahoma"/>
                <a:cs typeface="Tahoma"/>
              </a:rPr>
              <a:t>К</a:t>
            </a:r>
            <a:r>
              <a:rPr sz="1600" b="1" spc="-2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485860"/>
                </a:solidFill>
                <a:latin typeface="Tahoma"/>
                <a:cs typeface="Tahoma"/>
              </a:rPr>
              <a:t>УЧАСТИЮ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3314" y="4569459"/>
            <a:ext cx="341312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b="1" spc="-5" dirty="0">
                <a:solidFill>
                  <a:srgbClr val="485860"/>
                </a:solidFill>
                <a:latin typeface="Tahoma"/>
                <a:cs typeface="Tahoma"/>
              </a:rPr>
              <a:t>НАУЧНО-ИССЛЕДОВАТЕЛЬСКАЯ  ДЕЯТЕЛЬНОСТЬ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22693" y="1606803"/>
            <a:ext cx="281749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b="1" spc="-5" dirty="0">
                <a:solidFill>
                  <a:srgbClr val="485860"/>
                </a:solidFill>
                <a:latin typeface="Tahoma"/>
                <a:cs typeface="Tahoma"/>
              </a:rPr>
              <a:t>ОБЩЕСТВЕННАЯ  ДЕЯТЕЛЬНОСТЬ </a:t>
            </a:r>
            <a:r>
              <a:rPr sz="1600" b="1" dirty="0">
                <a:solidFill>
                  <a:srgbClr val="485860"/>
                </a:solidFill>
                <a:latin typeface="Tahoma"/>
                <a:cs typeface="Tahoma"/>
              </a:rPr>
              <a:t>И</a:t>
            </a:r>
            <a:r>
              <a:rPr sz="1600" b="1" spc="-2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485860"/>
                </a:solidFill>
                <a:latin typeface="Tahoma"/>
                <a:cs typeface="Tahoma"/>
              </a:rPr>
              <a:t>РАБОТА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63697" y="4581651"/>
            <a:ext cx="158686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b="1" spc="-5" dirty="0">
                <a:solidFill>
                  <a:srgbClr val="485860"/>
                </a:solidFill>
                <a:latin typeface="Tahoma"/>
                <a:cs typeface="Tahoma"/>
              </a:rPr>
              <a:t>СПРАВОЧНАЯ  И</a:t>
            </a:r>
            <a:r>
              <a:rPr sz="1600" b="1" dirty="0">
                <a:solidFill>
                  <a:srgbClr val="485860"/>
                </a:solidFill>
                <a:latin typeface="Tahoma"/>
                <a:cs typeface="Tahoma"/>
              </a:rPr>
              <a:t>Н</a:t>
            </a:r>
            <a:r>
              <a:rPr sz="1600" b="1" spc="-5" dirty="0">
                <a:solidFill>
                  <a:srgbClr val="485860"/>
                </a:solidFill>
                <a:latin typeface="Tahoma"/>
                <a:cs typeface="Tahoma"/>
              </a:rPr>
              <a:t>Ф</a:t>
            </a:r>
            <a:r>
              <a:rPr sz="1600" b="1" spc="5" dirty="0">
                <a:solidFill>
                  <a:srgbClr val="485860"/>
                </a:solidFill>
                <a:latin typeface="Tahoma"/>
                <a:cs typeface="Tahoma"/>
              </a:rPr>
              <a:t>О</a:t>
            </a:r>
            <a:r>
              <a:rPr sz="1600" b="1" spc="-5" dirty="0">
                <a:solidFill>
                  <a:srgbClr val="485860"/>
                </a:solidFill>
                <a:latin typeface="Tahoma"/>
                <a:cs typeface="Tahoma"/>
              </a:rPr>
              <a:t>РМ</a:t>
            </a:r>
            <a:r>
              <a:rPr sz="1600" b="1" dirty="0">
                <a:solidFill>
                  <a:srgbClr val="485860"/>
                </a:solidFill>
                <a:latin typeface="Tahoma"/>
                <a:cs typeface="Tahoma"/>
              </a:rPr>
              <a:t>А</a:t>
            </a:r>
            <a:r>
              <a:rPr sz="1600" b="1" spc="-5" dirty="0">
                <a:solidFill>
                  <a:srgbClr val="485860"/>
                </a:solidFill>
                <a:latin typeface="Tahoma"/>
                <a:cs typeface="Tahoma"/>
              </a:rPr>
              <a:t>ЦИЯ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5395" y="5260339"/>
            <a:ext cx="1197610" cy="45847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65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ФИО;</a:t>
            </a:r>
            <a:endParaRPr sz="12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260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Образование.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5573" y="2312924"/>
            <a:ext cx="1940560" cy="68707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60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Открытые</a:t>
            </a:r>
            <a:r>
              <a:rPr sz="1200" spc="-10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вопросы;</a:t>
            </a:r>
            <a:endParaRPr sz="12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265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Эссе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по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теме</a:t>
            </a:r>
            <a:r>
              <a:rPr sz="1200" spc="-10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лидерства;</a:t>
            </a:r>
            <a:endParaRPr sz="12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360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Победа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в</a:t>
            </a:r>
            <a:r>
              <a:rPr sz="1200" spc="-114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конкурсах.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35393" y="2346452"/>
            <a:ext cx="2842260" cy="6140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40665" marR="5080" indent="-227965">
              <a:lnSpc>
                <a:spcPts val="1390"/>
              </a:lnSpc>
              <a:spcBef>
                <a:spcPts val="185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Опыт</a:t>
            </a:r>
            <a:r>
              <a:rPr sz="1200" spc="-20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общественной/добровольческой  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деятельности;</a:t>
            </a:r>
            <a:endParaRPr sz="12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325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Опыт</a:t>
            </a:r>
            <a:r>
              <a:rPr sz="1200" spc="-12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работы.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18976" y="5260339"/>
            <a:ext cx="1979295" cy="68707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65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Научно-популярные</a:t>
            </a:r>
            <a:r>
              <a:rPr sz="1200" spc="-1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эссе;</a:t>
            </a:r>
            <a:endParaRPr sz="12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260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Публикации;</a:t>
            </a:r>
            <a:endParaRPr sz="12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360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Участие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в</a:t>
            </a:r>
            <a:r>
              <a:rPr sz="1200" spc="-11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конференциях.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76397" y="5220715"/>
            <a:ext cx="2110105" cy="6477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65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Социальные</a:t>
            </a:r>
            <a:r>
              <a:rPr sz="1200" spc="-9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сети;</a:t>
            </a:r>
            <a:endParaRPr sz="1200">
              <a:latin typeface="Tahoma"/>
              <a:cs typeface="Tahoma"/>
            </a:endParaRPr>
          </a:p>
          <a:p>
            <a:pPr marL="240665" marR="5080" indent="-227965">
              <a:lnSpc>
                <a:spcPct val="103299"/>
              </a:lnSpc>
              <a:spcBef>
                <a:spcPts val="215"/>
              </a:spcBef>
              <a:buChar char="•"/>
              <a:tabLst>
                <a:tab pos="240029" algn="l"/>
                <a:tab pos="240665" algn="l"/>
              </a:tabLst>
            </a:pP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Согласие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на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обработку 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персональных 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данных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</a:t>
            </a:r>
            <a:r>
              <a:rPr sz="1200" spc="-21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др.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694" y="401319"/>
            <a:ext cx="712597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ВОПРОСЫ ЗАЯВКИ: ОБЩАЯ</a:t>
            </a:r>
            <a:r>
              <a:rPr spc="-10" dirty="0"/>
              <a:t> </a:t>
            </a:r>
            <a:r>
              <a:rPr spc="-5" dirty="0"/>
              <a:t>ИНФОРМАЦИЯ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968" y="1226820"/>
            <a:ext cx="3490595" cy="59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485860"/>
                </a:solidFill>
                <a:latin typeface="Tahoma"/>
                <a:cs typeface="Tahoma"/>
              </a:rPr>
              <a:t>ФИО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Должно</a:t>
            </a:r>
            <a:r>
              <a:rPr sz="1200" spc="-7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совпадать</a:t>
            </a:r>
            <a:r>
              <a:rPr sz="1200" spc="-7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с</a:t>
            </a:r>
            <a:r>
              <a:rPr sz="1200" spc="-8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данными</a:t>
            </a:r>
            <a:r>
              <a:rPr sz="1200" spc="-7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личного</a:t>
            </a:r>
            <a:r>
              <a:rPr sz="1200" spc="-8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485860"/>
                </a:solidFill>
                <a:latin typeface="Tahoma"/>
                <a:cs typeface="Tahoma"/>
              </a:rPr>
              <a:t>кабинета!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4968" y="1949196"/>
            <a:ext cx="397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5" dirty="0">
                <a:solidFill>
                  <a:srgbClr val="485860"/>
                </a:solidFill>
                <a:latin typeface="Tahoma"/>
                <a:cs typeface="Tahoma"/>
              </a:rPr>
              <a:t>П</a:t>
            </a:r>
            <a:r>
              <a:rPr sz="1400" spc="10" dirty="0">
                <a:solidFill>
                  <a:srgbClr val="485860"/>
                </a:solidFill>
                <a:latin typeface="Tahoma"/>
                <a:cs typeface="Tahoma"/>
              </a:rPr>
              <a:t>О</a:t>
            </a:r>
            <a:r>
              <a:rPr sz="1400" dirty="0">
                <a:solidFill>
                  <a:srgbClr val="485860"/>
                </a:solidFill>
                <a:latin typeface="Tahoma"/>
                <a:cs typeface="Tahoma"/>
              </a:rPr>
              <a:t>Л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20951" y="1974596"/>
            <a:ext cx="18218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2690" algn="l"/>
              </a:tabLst>
            </a:pP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ж</a:t>
            </a:r>
            <a:r>
              <a:rPr sz="1200" spc="15" dirty="0">
                <a:solidFill>
                  <a:srgbClr val="485860"/>
                </a:solidFill>
                <a:latin typeface="Tahoma"/>
                <a:cs typeface="Tahoma"/>
              </a:rPr>
              <a:t>е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нс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к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и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й	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м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у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жс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к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о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4968" y="2330196"/>
            <a:ext cx="9664700" cy="2443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solidFill>
                  <a:srgbClr val="485860"/>
                </a:solidFill>
                <a:latin typeface="Tahoma"/>
                <a:cs typeface="Tahoma"/>
              </a:rPr>
              <a:t>ДАТА</a:t>
            </a:r>
            <a:r>
              <a:rPr sz="1400" spc="3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485860"/>
                </a:solidFill>
                <a:latin typeface="Tahoma"/>
                <a:cs typeface="Tahoma"/>
              </a:rPr>
              <a:t>РОЖДЕНИЯ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400" spc="15" dirty="0">
                <a:solidFill>
                  <a:srgbClr val="485860"/>
                </a:solidFill>
                <a:latin typeface="Tahoma"/>
                <a:cs typeface="Tahoma"/>
              </a:rPr>
              <a:t>МОБИЛЬНЫЙ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(адрес</a:t>
            </a:r>
            <a:r>
              <a:rPr sz="1200" spc="-7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электронной</a:t>
            </a:r>
            <a:r>
              <a:rPr sz="1200" spc="-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почты</a:t>
            </a:r>
            <a:r>
              <a:rPr sz="1200" spc="-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485860"/>
                </a:solidFill>
                <a:latin typeface="Tahoma"/>
                <a:cs typeface="Tahoma"/>
              </a:rPr>
              <a:t>указывали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при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регистрации</a:t>
            </a:r>
            <a:r>
              <a:rPr sz="1200" spc="-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личного</a:t>
            </a:r>
            <a:r>
              <a:rPr sz="1200" spc="-6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кабинета)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400" spc="5" dirty="0">
                <a:solidFill>
                  <a:srgbClr val="485860"/>
                </a:solidFill>
                <a:latin typeface="Tahoma"/>
                <a:cs typeface="Tahoma"/>
              </a:rPr>
              <a:t>ВУЗ</a:t>
            </a:r>
            <a:r>
              <a:rPr sz="1400" spc="3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485860"/>
                </a:solidFill>
                <a:latin typeface="Tahoma"/>
                <a:cs typeface="Tahoma"/>
              </a:rPr>
              <a:t>(ТЕКУЩИЙ):</a:t>
            </a:r>
            <a:endParaRPr sz="1400">
              <a:latin typeface="Tahoma"/>
              <a:cs typeface="Tahoma"/>
            </a:endParaRPr>
          </a:p>
          <a:p>
            <a:pPr marL="12700" marR="1711960">
              <a:lnSpc>
                <a:spcPct val="125000"/>
              </a:lnSpc>
              <a:spcBef>
                <a:spcPts val="370"/>
              </a:spcBef>
            </a:pPr>
            <a:r>
              <a:rPr sz="1200" spc="15" dirty="0">
                <a:solidFill>
                  <a:srgbClr val="485860"/>
                </a:solidFill>
                <a:latin typeface="Tahoma"/>
                <a:cs typeface="Tahoma"/>
              </a:rPr>
              <a:t>название,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местоположение,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факультет,</a:t>
            </a:r>
            <a:r>
              <a:rPr sz="1200" spc="-8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направление,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485860"/>
                </a:solidFill>
                <a:latin typeface="Tahoma"/>
                <a:cs typeface="Tahoma"/>
              </a:rPr>
              <a:t>магистерская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программа,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год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обучения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дата</a:t>
            </a:r>
            <a:r>
              <a:rPr sz="1200" spc="-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485860"/>
                </a:solidFill>
                <a:latin typeface="Tahoma"/>
                <a:cs typeface="Tahoma"/>
              </a:rPr>
              <a:t>окончания  </a:t>
            </a:r>
            <a:r>
              <a:rPr sz="1200" spc="-65" dirty="0">
                <a:solidFill>
                  <a:srgbClr val="485860"/>
                </a:solidFill>
                <a:latin typeface="Tahoma"/>
                <a:cs typeface="Tahoma"/>
              </a:rPr>
              <a:t>Год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обучения –</a:t>
            </a:r>
            <a:r>
              <a:rPr sz="1200" spc="-12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обязателен!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ts val="1635"/>
              </a:lnSpc>
            </a:pPr>
            <a:r>
              <a:rPr sz="1400" dirty="0">
                <a:solidFill>
                  <a:srgbClr val="485860"/>
                </a:solidFill>
                <a:latin typeface="Tahoma"/>
                <a:cs typeface="Tahoma"/>
              </a:rPr>
              <a:t>ПРИЛОЖЕНИЕ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395"/>
              </a:lnSpc>
            </a:pP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рекомендательное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письмо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с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контактами человека, предоставляющего рекомендацию (ФИО, должность, телефон, электронная</a:t>
            </a:r>
            <a:r>
              <a:rPr sz="1200" spc="22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почта)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39951" y="1222869"/>
            <a:ext cx="7683500" cy="317500"/>
          </a:xfrm>
          <a:custGeom>
            <a:avLst/>
            <a:gdLst/>
            <a:ahLst/>
            <a:cxnLst/>
            <a:rect l="l" t="t" r="r" b="b"/>
            <a:pathLst>
              <a:path w="7683500" h="317500">
                <a:moveTo>
                  <a:pt x="0" y="316980"/>
                </a:moveTo>
                <a:lnTo>
                  <a:pt x="7682953" y="316980"/>
                </a:lnTo>
                <a:lnTo>
                  <a:pt x="7682953" y="0"/>
                </a:lnTo>
                <a:lnTo>
                  <a:pt x="0" y="0"/>
                </a:lnTo>
                <a:lnTo>
                  <a:pt x="0" y="316980"/>
                </a:lnTo>
                <a:close/>
              </a:path>
            </a:pathLst>
          </a:custGeom>
          <a:solidFill>
            <a:srgbClr val="D9D9D9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96184" y="2325843"/>
            <a:ext cx="2082800" cy="264160"/>
          </a:xfrm>
          <a:custGeom>
            <a:avLst/>
            <a:gdLst/>
            <a:ahLst/>
            <a:cxnLst/>
            <a:rect l="l" t="t" r="r" b="b"/>
            <a:pathLst>
              <a:path w="2082800" h="264160">
                <a:moveTo>
                  <a:pt x="0" y="263876"/>
                </a:moveTo>
                <a:lnTo>
                  <a:pt x="2082253" y="263876"/>
                </a:lnTo>
                <a:lnTo>
                  <a:pt x="2082253" y="0"/>
                </a:lnTo>
                <a:lnTo>
                  <a:pt x="0" y="0"/>
                </a:lnTo>
                <a:lnTo>
                  <a:pt x="0" y="263876"/>
                </a:lnTo>
                <a:close/>
              </a:path>
            </a:pathLst>
          </a:custGeom>
          <a:solidFill>
            <a:srgbClr val="D9D9D9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90355" y="2707732"/>
            <a:ext cx="3901440" cy="276225"/>
          </a:xfrm>
          <a:custGeom>
            <a:avLst/>
            <a:gdLst/>
            <a:ahLst/>
            <a:cxnLst/>
            <a:rect l="l" t="t" r="r" b="b"/>
            <a:pathLst>
              <a:path w="3901440" h="276225">
                <a:moveTo>
                  <a:pt x="0" y="275954"/>
                </a:moveTo>
                <a:lnTo>
                  <a:pt x="3901122" y="275954"/>
                </a:lnTo>
                <a:lnTo>
                  <a:pt x="3901122" y="0"/>
                </a:lnTo>
                <a:lnTo>
                  <a:pt x="0" y="0"/>
                </a:lnTo>
                <a:lnTo>
                  <a:pt x="0" y="275954"/>
                </a:lnTo>
                <a:close/>
              </a:path>
            </a:pathLst>
          </a:custGeom>
          <a:solidFill>
            <a:srgbClr val="D9D9D9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78582" y="3374990"/>
            <a:ext cx="3901440" cy="271780"/>
          </a:xfrm>
          <a:custGeom>
            <a:avLst/>
            <a:gdLst/>
            <a:ahLst/>
            <a:cxnLst/>
            <a:rect l="l" t="t" r="r" b="b"/>
            <a:pathLst>
              <a:path w="3901440" h="271779">
                <a:moveTo>
                  <a:pt x="0" y="271357"/>
                </a:moveTo>
                <a:lnTo>
                  <a:pt x="3901122" y="271357"/>
                </a:lnTo>
                <a:lnTo>
                  <a:pt x="3901122" y="0"/>
                </a:lnTo>
                <a:lnTo>
                  <a:pt x="0" y="0"/>
                </a:lnTo>
                <a:lnTo>
                  <a:pt x="0" y="271357"/>
                </a:lnTo>
                <a:close/>
              </a:path>
            </a:pathLst>
          </a:custGeom>
          <a:solidFill>
            <a:srgbClr val="D9D9D9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02257" y="1997189"/>
            <a:ext cx="173951" cy="196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6765" y="2010994"/>
            <a:ext cx="173951" cy="196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fondpotanin.ru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0"/>
                </a:spcBef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5394" y="4695444"/>
            <a:ext cx="265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solidFill>
                  <a:srgbClr val="485860"/>
                </a:solidFill>
                <a:latin typeface="Tahoma"/>
                <a:cs typeface="Tahoma"/>
              </a:rPr>
              <a:t>ДОПОЛНИТЕЛЬНОЕ</a:t>
            </a:r>
            <a:r>
              <a:rPr sz="1400" spc="-18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rgbClr val="485860"/>
                </a:solidFill>
                <a:latin typeface="Tahoma"/>
                <a:cs typeface="Tahoma"/>
              </a:rPr>
              <a:t>ОБРАЗОВАНИЕ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5394" y="5269483"/>
            <a:ext cx="4661535" cy="67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485860"/>
                </a:solidFill>
                <a:latin typeface="Tahoma"/>
                <a:cs typeface="Tahoma"/>
              </a:rPr>
              <a:t>указать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наличие</a:t>
            </a:r>
            <a:r>
              <a:rPr sz="1200" spc="-11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сертификата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65" dirty="0">
                <a:solidFill>
                  <a:srgbClr val="485860"/>
                </a:solidFill>
                <a:latin typeface="Tahoma"/>
                <a:cs typeface="Tahoma"/>
              </a:rPr>
              <a:t>ПРИЛОЖЕНИЕ: </a:t>
            </a:r>
            <a:r>
              <a:rPr sz="1400" spc="-10" dirty="0">
                <a:solidFill>
                  <a:srgbClr val="485860"/>
                </a:solidFill>
                <a:latin typeface="Tahoma"/>
                <a:cs typeface="Tahoma"/>
              </a:rPr>
              <a:t>Диплом </a:t>
            </a:r>
            <a:r>
              <a:rPr sz="1400" dirty="0">
                <a:solidFill>
                  <a:srgbClr val="485860"/>
                </a:solidFill>
                <a:latin typeface="Tahoma"/>
                <a:cs typeface="Tahoma"/>
              </a:rPr>
              <a:t>о </a:t>
            </a:r>
            <a:r>
              <a:rPr sz="1400" spc="5" dirty="0">
                <a:solidFill>
                  <a:srgbClr val="485860"/>
                </a:solidFill>
                <a:latin typeface="Tahoma"/>
                <a:cs typeface="Tahoma"/>
              </a:rPr>
              <a:t>высшем </a:t>
            </a:r>
            <a:r>
              <a:rPr sz="1400" spc="15" dirty="0">
                <a:solidFill>
                  <a:srgbClr val="485860"/>
                </a:solidFill>
                <a:latin typeface="Tahoma"/>
                <a:cs typeface="Tahoma"/>
              </a:rPr>
              <a:t>образовании </a:t>
            </a:r>
            <a:r>
              <a:rPr sz="1400" spc="-5" dirty="0">
                <a:solidFill>
                  <a:srgbClr val="485860"/>
                </a:solidFill>
                <a:latin typeface="Tahoma"/>
                <a:cs typeface="Tahoma"/>
              </a:rPr>
              <a:t>+</a:t>
            </a:r>
            <a:r>
              <a:rPr sz="1400" spc="-22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85860"/>
                </a:solidFill>
                <a:latin typeface="Tahoma"/>
                <a:cs typeface="Tahoma"/>
              </a:rPr>
              <a:t>оценки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2694" y="401319"/>
            <a:ext cx="712597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ВОПРОСЫ ЗАЯВКИ: ОБЩАЯ</a:t>
            </a:r>
            <a:r>
              <a:rPr spc="-10" dirty="0"/>
              <a:t> </a:t>
            </a:r>
            <a:r>
              <a:rPr spc="-5" dirty="0"/>
              <a:t>ИНФОРМАЦИЯ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75394" y="998220"/>
            <a:ext cx="4782820" cy="1325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solidFill>
                  <a:srgbClr val="485860"/>
                </a:solidFill>
                <a:latin typeface="Tahoma"/>
                <a:cs typeface="Tahoma"/>
              </a:rPr>
              <a:t>ВЫСШЕЕ</a:t>
            </a:r>
            <a:r>
              <a:rPr sz="1400" spc="-1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rgbClr val="485860"/>
                </a:solidFill>
                <a:latin typeface="Tahoma"/>
                <a:cs typeface="Tahoma"/>
              </a:rPr>
              <a:t>ОБРАЗОВАНИЕ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Уровень </a:t>
            </a:r>
            <a:r>
              <a:rPr sz="1200" spc="15" dirty="0">
                <a:solidFill>
                  <a:srgbClr val="485860"/>
                </a:solidFill>
                <a:latin typeface="Tahoma"/>
                <a:cs typeface="Tahoma"/>
              </a:rPr>
              <a:t>образования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(бакалавр,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специалитет,</a:t>
            </a:r>
            <a:r>
              <a:rPr sz="1200" spc="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магистратура)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Название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485860"/>
                </a:solidFill>
                <a:latin typeface="Tahoma"/>
                <a:cs typeface="Tahoma"/>
              </a:rPr>
              <a:t>вуза,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город,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485860"/>
                </a:solidFill>
                <a:latin typeface="Tahoma"/>
                <a:cs typeface="Tahoma"/>
              </a:rPr>
              <a:t>сроки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обучения,</a:t>
            </a:r>
            <a:r>
              <a:rPr sz="1200" spc="-6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факультет,</a:t>
            </a:r>
            <a:r>
              <a:rPr sz="1200" spc="-8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форма</a:t>
            </a:r>
            <a:r>
              <a:rPr sz="1200" spc="-7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обучения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5394" y="2712211"/>
            <a:ext cx="4593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Данные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диплома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(серия,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номер, 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квалификация,</a:t>
            </a:r>
            <a:r>
              <a:rPr sz="1200" spc="-22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специализация)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3425" y="1246675"/>
            <a:ext cx="6371590" cy="264160"/>
          </a:xfrm>
          <a:custGeom>
            <a:avLst/>
            <a:gdLst/>
            <a:ahLst/>
            <a:cxnLst/>
            <a:rect l="l" t="t" r="r" b="b"/>
            <a:pathLst>
              <a:path w="6371590" h="264159">
                <a:moveTo>
                  <a:pt x="0" y="263685"/>
                </a:moveTo>
                <a:lnTo>
                  <a:pt x="6370980" y="263685"/>
                </a:lnTo>
                <a:lnTo>
                  <a:pt x="6370980" y="0"/>
                </a:lnTo>
                <a:lnTo>
                  <a:pt x="0" y="0"/>
                </a:lnTo>
                <a:lnTo>
                  <a:pt x="0" y="263685"/>
                </a:lnTo>
                <a:close/>
              </a:path>
            </a:pathLst>
          </a:custGeom>
          <a:solidFill>
            <a:srgbClr val="D9D9D9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3425" y="1781313"/>
            <a:ext cx="6371590" cy="278765"/>
          </a:xfrm>
          <a:custGeom>
            <a:avLst/>
            <a:gdLst/>
            <a:ahLst/>
            <a:cxnLst/>
            <a:rect l="l" t="t" r="r" b="b"/>
            <a:pathLst>
              <a:path w="6371590" h="278764">
                <a:moveTo>
                  <a:pt x="0" y="278613"/>
                </a:moveTo>
                <a:lnTo>
                  <a:pt x="6370980" y="278613"/>
                </a:lnTo>
                <a:lnTo>
                  <a:pt x="6370980" y="0"/>
                </a:lnTo>
                <a:lnTo>
                  <a:pt x="0" y="0"/>
                </a:lnTo>
                <a:lnTo>
                  <a:pt x="0" y="278613"/>
                </a:lnTo>
                <a:close/>
              </a:path>
            </a:pathLst>
          </a:custGeom>
          <a:solidFill>
            <a:srgbClr val="D9D9D9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3424" y="2406340"/>
            <a:ext cx="6371590" cy="278765"/>
          </a:xfrm>
          <a:custGeom>
            <a:avLst/>
            <a:gdLst/>
            <a:ahLst/>
            <a:cxnLst/>
            <a:rect l="l" t="t" r="r" b="b"/>
            <a:pathLst>
              <a:path w="6371590" h="278764">
                <a:moveTo>
                  <a:pt x="0" y="278274"/>
                </a:moveTo>
                <a:lnTo>
                  <a:pt x="6370980" y="278274"/>
                </a:lnTo>
                <a:lnTo>
                  <a:pt x="6370980" y="0"/>
                </a:lnTo>
                <a:lnTo>
                  <a:pt x="0" y="0"/>
                </a:lnTo>
                <a:lnTo>
                  <a:pt x="0" y="278274"/>
                </a:lnTo>
                <a:close/>
              </a:path>
            </a:pathLst>
          </a:custGeom>
          <a:solidFill>
            <a:srgbClr val="D9D9D9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75394" y="3791204"/>
            <a:ext cx="6049010" cy="4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Средний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балл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по итогам </a:t>
            </a:r>
            <a:r>
              <a:rPr sz="1200" spc="15" dirty="0">
                <a:solidFill>
                  <a:srgbClr val="485860"/>
                </a:solidFill>
                <a:latin typeface="Tahoma"/>
                <a:cs typeface="Tahoma"/>
              </a:rPr>
              <a:t>обучения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(по 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5-балльной</a:t>
            </a:r>
            <a:r>
              <a:rPr sz="1200" spc="6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шкале!)</a:t>
            </a:r>
            <a:endParaRPr sz="1200">
              <a:latin typeface="Tahoma"/>
              <a:cs typeface="Tahoma"/>
            </a:endParaRPr>
          </a:p>
          <a:p>
            <a:pPr marL="43180">
              <a:lnSpc>
                <a:spcPct val="100000"/>
              </a:lnSpc>
              <a:spcBef>
                <a:spcPts val="850"/>
              </a:spcBef>
            </a:pPr>
            <a:r>
              <a:rPr sz="900" spc="-40" dirty="0">
                <a:solidFill>
                  <a:srgbClr val="EB4195"/>
                </a:solidFill>
                <a:latin typeface="Tahoma"/>
                <a:cs typeface="Tahoma"/>
              </a:rPr>
              <a:t>Если</a:t>
            </a:r>
            <a:r>
              <a:rPr sz="900" spc="-10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EB4195"/>
                </a:solidFill>
                <a:latin typeface="Tahoma"/>
                <a:cs typeface="Tahoma"/>
              </a:rPr>
              <a:t>есть</a:t>
            </a:r>
            <a:r>
              <a:rPr sz="900" spc="-5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900" spc="25" dirty="0">
                <a:solidFill>
                  <a:srgbClr val="EB4195"/>
                </a:solidFill>
                <a:latin typeface="Tahoma"/>
                <a:cs typeface="Tahoma"/>
              </a:rPr>
              <a:t>оценки</a:t>
            </a:r>
            <a:r>
              <a:rPr sz="900" spc="-1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900" spc="-35" dirty="0">
                <a:solidFill>
                  <a:srgbClr val="EB4195"/>
                </a:solidFill>
                <a:latin typeface="Tahoma"/>
                <a:cs typeface="Tahoma"/>
              </a:rPr>
              <a:t>«удовлетворительно»</a:t>
            </a:r>
            <a:r>
              <a:rPr sz="900" spc="-95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EB4195"/>
                </a:solidFill>
                <a:latin typeface="Tahoma"/>
                <a:cs typeface="Tahoma"/>
              </a:rPr>
              <a:t>—</a:t>
            </a:r>
            <a:r>
              <a:rPr sz="900" spc="5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900" spc="25" dirty="0">
                <a:solidFill>
                  <a:srgbClr val="EB4195"/>
                </a:solidFill>
                <a:latin typeface="Tahoma"/>
                <a:cs typeface="Tahoma"/>
              </a:rPr>
              <a:t>указать</a:t>
            </a:r>
            <a:r>
              <a:rPr sz="900" spc="-2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EB4195"/>
                </a:solidFill>
                <a:latin typeface="Tahoma"/>
                <a:cs typeface="Tahoma"/>
              </a:rPr>
              <a:t>предметы.</a:t>
            </a:r>
            <a:r>
              <a:rPr sz="900" spc="5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900" spc="-40" dirty="0">
                <a:solidFill>
                  <a:srgbClr val="EB4195"/>
                </a:solidFill>
                <a:latin typeface="Tahoma"/>
                <a:cs typeface="Tahoma"/>
              </a:rPr>
              <a:t>Если</a:t>
            </a:r>
            <a:r>
              <a:rPr sz="900" spc="-10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EB4195"/>
                </a:solidFill>
                <a:latin typeface="Tahoma"/>
                <a:cs typeface="Tahoma"/>
              </a:rPr>
              <a:t>есть</a:t>
            </a:r>
            <a:r>
              <a:rPr sz="900" spc="-6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EB4195"/>
                </a:solidFill>
                <a:latin typeface="Tahoma"/>
                <a:cs typeface="Tahoma"/>
              </a:rPr>
              <a:t>еще</a:t>
            </a:r>
            <a:r>
              <a:rPr sz="900" spc="-60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EB4195"/>
                </a:solidFill>
                <a:latin typeface="Tahoma"/>
                <a:cs typeface="Tahoma"/>
              </a:rPr>
              <a:t>одно</a:t>
            </a:r>
            <a:r>
              <a:rPr sz="900" spc="-55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EB4195"/>
                </a:solidFill>
                <a:latin typeface="Tahoma"/>
                <a:cs typeface="Tahoma"/>
              </a:rPr>
              <a:t>высшее</a:t>
            </a:r>
            <a:r>
              <a:rPr sz="900" spc="-45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EB4195"/>
                </a:solidFill>
                <a:latin typeface="Tahoma"/>
                <a:cs typeface="Tahoma"/>
              </a:rPr>
              <a:t>образование</a:t>
            </a:r>
            <a:r>
              <a:rPr sz="900" spc="-25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EB4195"/>
                </a:solidFill>
                <a:latin typeface="Tahoma"/>
                <a:cs typeface="Tahoma"/>
              </a:rPr>
              <a:t>—</a:t>
            </a:r>
            <a:r>
              <a:rPr sz="900" spc="-5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900" spc="25" dirty="0">
                <a:solidFill>
                  <a:srgbClr val="EB4195"/>
                </a:solidFill>
                <a:latin typeface="Tahoma"/>
                <a:cs typeface="Tahoma"/>
              </a:rPr>
              <a:t>указать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3423" y="3054827"/>
            <a:ext cx="6371590" cy="604520"/>
          </a:xfrm>
          <a:prstGeom prst="rect">
            <a:avLst/>
          </a:prstGeom>
          <a:solidFill>
            <a:srgbClr val="D9D9D9">
              <a:alpha val="50199"/>
            </a:srgbClr>
          </a:solidFill>
        </p:spPr>
        <p:txBody>
          <a:bodyPr vert="horz" wrap="square" lIns="0" tIns="17145" rIns="0" bIns="0" rtlCol="0">
            <a:spAutoFit/>
          </a:bodyPr>
          <a:lstStyle/>
          <a:p>
            <a:pPr marL="140970" marR="1560830">
              <a:lnSpc>
                <a:spcPct val="138300"/>
              </a:lnSpc>
              <a:spcBef>
                <a:spcPts val="135"/>
              </a:spcBef>
            </a:pPr>
            <a:r>
              <a:rPr sz="1200" spc="-80" dirty="0">
                <a:solidFill>
                  <a:srgbClr val="808285"/>
                </a:solidFill>
                <a:latin typeface="Trebuchet MS"/>
                <a:cs typeface="Trebuchet MS"/>
              </a:rPr>
              <a:t>Средний балл </a:t>
            </a:r>
            <a:r>
              <a:rPr sz="1200" spc="-130" dirty="0">
                <a:solidFill>
                  <a:srgbClr val="808285"/>
                </a:solidFill>
                <a:latin typeface="Arial"/>
                <a:cs typeface="Arial"/>
              </a:rPr>
              <a:t>= </a:t>
            </a:r>
            <a:r>
              <a:rPr sz="1200" spc="-50" dirty="0">
                <a:solidFill>
                  <a:srgbClr val="808285"/>
                </a:solidFill>
                <a:latin typeface="Trebuchet MS"/>
                <a:cs typeface="Trebuchet MS"/>
              </a:rPr>
              <a:t>Σ </a:t>
            </a:r>
            <a:r>
              <a:rPr sz="1200" spc="-55" dirty="0">
                <a:solidFill>
                  <a:srgbClr val="808285"/>
                </a:solidFill>
                <a:latin typeface="Arial"/>
                <a:cs typeface="Arial"/>
              </a:rPr>
              <a:t>(</a:t>
            </a:r>
            <a:r>
              <a:rPr sz="1200" spc="-55" dirty="0">
                <a:solidFill>
                  <a:srgbClr val="808285"/>
                </a:solidFill>
                <a:latin typeface="Trebuchet MS"/>
                <a:cs typeface="Trebuchet MS"/>
              </a:rPr>
              <a:t>всех </a:t>
            </a:r>
            <a:r>
              <a:rPr sz="1200" spc="-30" dirty="0">
                <a:solidFill>
                  <a:srgbClr val="808285"/>
                </a:solidFill>
                <a:latin typeface="Trebuchet MS"/>
                <a:cs typeface="Trebuchet MS"/>
              </a:rPr>
              <a:t>оценок </a:t>
            </a:r>
            <a:r>
              <a:rPr sz="1200" spc="-50" dirty="0">
                <a:solidFill>
                  <a:srgbClr val="808285"/>
                </a:solidFill>
                <a:latin typeface="Trebuchet MS"/>
                <a:cs typeface="Trebuchet MS"/>
              </a:rPr>
              <a:t>диплома</a:t>
            </a:r>
            <a:r>
              <a:rPr sz="1200" spc="-50" dirty="0">
                <a:solidFill>
                  <a:srgbClr val="808285"/>
                </a:solidFill>
                <a:latin typeface="Arial"/>
                <a:cs typeface="Arial"/>
              </a:rPr>
              <a:t>) </a:t>
            </a:r>
            <a:r>
              <a:rPr sz="1200" spc="110" dirty="0">
                <a:solidFill>
                  <a:srgbClr val="808285"/>
                </a:solidFill>
                <a:latin typeface="Arial"/>
                <a:cs typeface="Arial"/>
              </a:rPr>
              <a:t>/ </a:t>
            </a:r>
            <a:r>
              <a:rPr sz="1200" spc="-65" dirty="0">
                <a:solidFill>
                  <a:srgbClr val="808285"/>
                </a:solidFill>
                <a:latin typeface="Trebuchet MS"/>
                <a:cs typeface="Trebuchet MS"/>
              </a:rPr>
              <a:t>Число </a:t>
            </a:r>
            <a:r>
              <a:rPr sz="1200" spc="-60" dirty="0">
                <a:solidFill>
                  <a:srgbClr val="808285"/>
                </a:solidFill>
                <a:latin typeface="Trebuchet MS"/>
                <a:cs typeface="Trebuchet MS"/>
              </a:rPr>
              <a:t>всех </a:t>
            </a:r>
            <a:r>
              <a:rPr sz="1200" spc="-30" dirty="0">
                <a:solidFill>
                  <a:srgbClr val="808285"/>
                </a:solidFill>
                <a:latin typeface="Trebuchet MS"/>
                <a:cs typeface="Trebuchet MS"/>
              </a:rPr>
              <a:t>оценок </a:t>
            </a:r>
            <a:r>
              <a:rPr sz="1200" spc="-55" dirty="0">
                <a:solidFill>
                  <a:srgbClr val="808285"/>
                </a:solidFill>
                <a:latin typeface="Trebuchet MS"/>
                <a:cs typeface="Trebuchet MS"/>
              </a:rPr>
              <a:t>диплома  </a:t>
            </a:r>
            <a:r>
              <a:rPr sz="1200" spc="-60" dirty="0">
                <a:solidFill>
                  <a:srgbClr val="808285"/>
                </a:solidFill>
                <a:latin typeface="Trebuchet MS"/>
                <a:cs typeface="Trebuchet MS"/>
              </a:rPr>
              <a:t>Балльные </a:t>
            </a:r>
            <a:r>
              <a:rPr sz="1200" spc="-45" dirty="0">
                <a:solidFill>
                  <a:srgbClr val="808285"/>
                </a:solidFill>
                <a:latin typeface="Trebuchet MS"/>
                <a:cs typeface="Trebuchet MS"/>
              </a:rPr>
              <a:t>значения</a:t>
            </a:r>
            <a:r>
              <a:rPr sz="1200" spc="-45" dirty="0">
                <a:solidFill>
                  <a:srgbClr val="808285"/>
                </a:solidFill>
                <a:latin typeface="Arial"/>
                <a:cs typeface="Arial"/>
              </a:rPr>
              <a:t>: </a:t>
            </a:r>
            <a:r>
              <a:rPr sz="1200" spc="-140" dirty="0">
                <a:solidFill>
                  <a:srgbClr val="808285"/>
                </a:solidFill>
                <a:latin typeface="Arial"/>
                <a:cs typeface="Arial"/>
              </a:rPr>
              <a:t>«</a:t>
            </a:r>
            <a:r>
              <a:rPr sz="1200" spc="-140" dirty="0">
                <a:solidFill>
                  <a:srgbClr val="808285"/>
                </a:solidFill>
                <a:latin typeface="Trebuchet MS"/>
                <a:cs typeface="Trebuchet MS"/>
              </a:rPr>
              <a:t>Отлично</a:t>
            </a:r>
            <a:r>
              <a:rPr sz="1200" spc="-140" dirty="0">
                <a:solidFill>
                  <a:srgbClr val="808285"/>
                </a:solidFill>
                <a:latin typeface="Arial"/>
                <a:cs typeface="Arial"/>
              </a:rPr>
              <a:t>» </a:t>
            </a:r>
            <a:r>
              <a:rPr sz="1200" spc="-390" dirty="0">
                <a:solidFill>
                  <a:srgbClr val="808285"/>
                </a:solidFill>
                <a:latin typeface="Arial"/>
                <a:cs typeface="Arial"/>
              </a:rPr>
              <a:t>—</a:t>
            </a:r>
            <a:r>
              <a:rPr sz="1200" spc="-60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808285"/>
                </a:solidFill>
                <a:latin typeface="Arial"/>
                <a:cs typeface="Arial"/>
              </a:rPr>
              <a:t>5, </a:t>
            </a:r>
            <a:r>
              <a:rPr sz="1200" spc="-130" dirty="0">
                <a:solidFill>
                  <a:srgbClr val="808285"/>
                </a:solidFill>
                <a:latin typeface="Arial"/>
                <a:cs typeface="Arial"/>
              </a:rPr>
              <a:t>«</a:t>
            </a:r>
            <a:r>
              <a:rPr sz="1200" spc="-130" dirty="0">
                <a:solidFill>
                  <a:srgbClr val="808285"/>
                </a:solidFill>
                <a:latin typeface="Trebuchet MS"/>
                <a:cs typeface="Trebuchet MS"/>
              </a:rPr>
              <a:t>Хорошо</a:t>
            </a:r>
            <a:r>
              <a:rPr sz="1200" spc="-130" dirty="0">
                <a:solidFill>
                  <a:srgbClr val="808285"/>
                </a:solidFill>
                <a:latin typeface="Arial"/>
                <a:cs typeface="Arial"/>
              </a:rPr>
              <a:t>» </a:t>
            </a:r>
            <a:r>
              <a:rPr sz="1200" spc="-390" dirty="0">
                <a:solidFill>
                  <a:srgbClr val="808285"/>
                </a:solidFill>
                <a:latin typeface="Arial"/>
                <a:cs typeface="Arial"/>
              </a:rPr>
              <a:t>—</a:t>
            </a:r>
            <a:r>
              <a:rPr sz="1200" spc="-60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808285"/>
                </a:solidFill>
                <a:latin typeface="Arial"/>
                <a:cs typeface="Arial"/>
              </a:rPr>
              <a:t>4,</a:t>
            </a:r>
            <a:r>
              <a:rPr sz="1200" spc="-245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1200" spc="-110" dirty="0">
                <a:solidFill>
                  <a:srgbClr val="808285"/>
                </a:solidFill>
                <a:latin typeface="Arial"/>
                <a:cs typeface="Arial"/>
              </a:rPr>
              <a:t>«</a:t>
            </a:r>
            <a:r>
              <a:rPr sz="1200" spc="-110" dirty="0">
                <a:solidFill>
                  <a:srgbClr val="808285"/>
                </a:solidFill>
                <a:latin typeface="Trebuchet MS"/>
                <a:cs typeface="Trebuchet MS"/>
              </a:rPr>
              <a:t>Удовлетворительно</a:t>
            </a:r>
            <a:r>
              <a:rPr sz="1200" spc="-110" dirty="0">
                <a:solidFill>
                  <a:srgbClr val="808285"/>
                </a:solidFill>
                <a:latin typeface="Arial"/>
                <a:cs typeface="Arial"/>
              </a:rPr>
              <a:t>»— </a:t>
            </a:r>
            <a:r>
              <a:rPr sz="1200" spc="-75" dirty="0">
                <a:solidFill>
                  <a:srgbClr val="808285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3423" y="4970575"/>
            <a:ext cx="6371590" cy="317500"/>
          </a:xfrm>
          <a:custGeom>
            <a:avLst/>
            <a:gdLst/>
            <a:ahLst/>
            <a:cxnLst/>
            <a:rect l="l" t="t" r="r" b="b"/>
            <a:pathLst>
              <a:path w="6371590" h="317500">
                <a:moveTo>
                  <a:pt x="0" y="316980"/>
                </a:moveTo>
                <a:lnTo>
                  <a:pt x="6370980" y="316980"/>
                </a:lnTo>
                <a:lnTo>
                  <a:pt x="6370980" y="0"/>
                </a:lnTo>
                <a:lnTo>
                  <a:pt x="0" y="0"/>
                </a:lnTo>
                <a:lnTo>
                  <a:pt x="0" y="316980"/>
                </a:lnTo>
                <a:close/>
              </a:path>
            </a:pathLst>
          </a:custGeom>
          <a:solidFill>
            <a:srgbClr val="D9D9D9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7987" y="2406340"/>
            <a:ext cx="506095" cy="307975"/>
          </a:xfrm>
          <a:custGeom>
            <a:avLst/>
            <a:gdLst/>
            <a:ahLst/>
            <a:cxnLst/>
            <a:rect l="l" t="t" r="r" b="b"/>
            <a:pathLst>
              <a:path w="506095" h="307975">
                <a:moveTo>
                  <a:pt x="0" y="307776"/>
                </a:moveTo>
                <a:lnTo>
                  <a:pt x="506051" y="307776"/>
                </a:lnTo>
                <a:lnTo>
                  <a:pt x="506051" y="0"/>
                </a:lnTo>
                <a:lnTo>
                  <a:pt x="0" y="0"/>
                </a:lnTo>
                <a:lnTo>
                  <a:pt x="0" y="307776"/>
                </a:lnTo>
                <a:close/>
              </a:path>
            </a:pathLst>
          </a:custGeom>
          <a:solidFill>
            <a:srgbClr val="EB4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25281" y="2406345"/>
            <a:ext cx="2784475" cy="2881630"/>
          </a:xfrm>
          <a:prstGeom prst="rect">
            <a:avLst/>
          </a:prstGeom>
          <a:ln w="12700">
            <a:solidFill>
              <a:srgbClr val="E82D89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2233930">
              <a:lnSpc>
                <a:spcPct val="100000"/>
              </a:lnSpc>
              <a:spcBef>
                <a:spcPts val="365"/>
              </a:spcBef>
            </a:pPr>
            <a:r>
              <a:rPr sz="1400" spc="-70" dirty="0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252729" marR="225425">
              <a:lnSpc>
                <a:spcPct val="99400"/>
              </a:lnSpc>
              <a:spcBef>
                <a:spcPts val="1130"/>
              </a:spcBef>
            </a:pPr>
            <a:r>
              <a:rPr sz="1200" spc="15" dirty="0">
                <a:solidFill>
                  <a:srgbClr val="485860"/>
                </a:solidFill>
                <a:latin typeface="Tahoma"/>
                <a:cs typeface="Tahoma"/>
              </a:rPr>
              <a:t>Для 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всех </a:t>
            </a:r>
            <a:r>
              <a:rPr sz="1200" spc="15" dirty="0">
                <a:solidFill>
                  <a:srgbClr val="485860"/>
                </a:solidFill>
                <a:latin typeface="Tahoma"/>
                <a:cs typeface="Tahoma"/>
              </a:rPr>
              <a:t>заявителей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–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справка  из вуза, 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подтверждающая  обучение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в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очной 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магистратуре 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с 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указанием даты</a:t>
            </a:r>
            <a:r>
              <a:rPr sz="1200" spc="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окончания.</a:t>
            </a:r>
            <a:endParaRPr sz="1200">
              <a:latin typeface="Tahoma"/>
              <a:cs typeface="Tahoma"/>
            </a:endParaRPr>
          </a:p>
          <a:p>
            <a:pPr marL="252729" marR="430530">
              <a:lnSpc>
                <a:spcPct val="99200"/>
              </a:lnSpc>
              <a:spcBef>
                <a:spcPts val="60"/>
              </a:spcBef>
            </a:pP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Для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студентов </a:t>
            </a:r>
            <a:r>
              <a:rPr sz="1200" spc="50" dirty="0">
                <a:solidFill>
                  <a:srgbClr val="485860"/>
                </a:solidFill>
                <a:latin typeface="Tahoma"/>
                <a:cs typeface="Tahoma"/>
              </a:rPr>
              <a:t>2-го 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курса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–  </a:t>
            </a:r>
            <a:r>
              <a:rPr sz="1200" spc="20" dirty="0">
                <a:solidFill>
                  <a:srgbClr val="485860"/>
                </a:solidFill>
                <a:latin typeface="Tahoma"/>
                <a:cs typeface="Tahoma"/>
              </a:rPr>
              <a:t>выписка из 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зачетно-  экзаменационной</a:t>
            </a:r>
            <a:r>
              <a:rPr sz="1200" spc="-8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ведомости,  справка об успеваемости, но  </a:t>
            </a:r>
            <a:r>
              <a:rPr sz="1200" b="1" dirty="0">
                <a:solidFill>
                  <a:srgbClr val="EB4195"/>
                </a:solidFill>
                <a:latin typeface="Tahoma"/>
                <a:cs typeface="Tahoma"/>
              </a:rPr>
              <a:t>не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копия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зачетной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книжки.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73423" y="4301196"/>
            <a:ext cx="6371590" cy="317500"/>
          </a:xfrm>
          <a:custGeom>
            <a:avLst/>
            <a:gdLst/>
            <a:ahLst/>
            <a:cxnLst/>
            <a:rect l="l" t="t" r="r" b="b"/>
            <a:pathLst>
              <a:path w="6371590" h="317500">
                <a:moveTo>
                  <a:pt x="0" y="316980"/>
                </a:moveTo>
                <a:lnTo>
                  <a:pt x="6370980" y="316980"/>
                </a:lnTo>
                <a:lnTo>
                  <a:pt x="6370980" y="0"/>
                </a:lnTo>
                <a:lnTo>
                  <a:pt x="0" y="0"/>
                </a:lnTo>
                <a:lnTo>
                  <a:pt x="0" y="316980"/>
                </a:lnTo>
                <a:close/>
              </a:path>
            </a:pathLst>
          </a:custGeom>
          <a:solidFill>
            <a:srgbClr val="D9D9D9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fondpotanin.ru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0"/>
                </a:spcBef>
              </a:pPr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695" y="419607"/>
            <a:ext cx="753427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ВОПРОСЫ ЗАЯВКИ: МОТИВАЦИЯ </a:t>
            </a:r>
            <a:r>
              <a:rPr spc="5" dirty="0"/>
              <a:t>К</a:t>
            </a:r>
            <a:r>
              <a:rPr spc="-10" dirty="0"/>
              <a:t> </a:t>
            </a:r>
            <a:r>
              <a:rPr spc="-5" dirty="0"/>
              <a:t>УЧАСТИЮ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5395" y="1495044"/>
            <a:ext cx="2066925" cy="67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EB4195"/>
                </a:solidFill>
                <a:latin typeface="Tahoma"/>
                <a:cs typeface="Tahoma"/>
              </a:rPr>
              <a:t>ОТКРЫТЫЕ</a:t>
            </a:r>
            <a:r>
              <a:rPr sz="1400" b="1" spc="-95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EB4195"/>
                </a:solidFill>
                <a:latin typeface="Tahoma"/>
                <a:cs typeface="Tahoma"/>
              </a:rPr>
              <a:t>ВОПРОСЫ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0" dirty="0">
                <a:solidFill>
                  <a:srgbClr val="485860"/>
                </a:solidFill>
                <a:latin typeface="Tahoma"/>
                <a:cs typeface="Tahoma"/>
              </a:rPr>
              <a:t>МОТИВАЦИЯ </a:t>
            </a:r>
            <a:r>
              <a:rPr sz="1400" spc="20" dirty="0">
                <a:solidFill>
                  <a:srgbClr val="485860"/>
                </a:solidFill>
                <a:latin typeface="Tahoma"/>
                <a:cs typeface="Tahoma"/>
              </a:rPr>
              <a:t>К</a:t>
            </a:r>
            <a:r>
              <a:rPr sz="1400" spc="-24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485860"/>
                </a:solidFill>
                <a:latin typeface="Tahoma"/>
                <a:cs typeface="Tahoma"/>
              </a:rPr>
              <a:t>УЧАСТИЮ: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5395" y="2322067"/>
            <a:ext cx="4032885" cy="19215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74320" marR="5080" indent="-261620">
              <a:lnSpc>
                <a:spcPct val="101699"/>
              </a:lnSpc>
              <a:spcBef>
                <a:spcPts val="75"/>
              </a:spcBef>
              <a:buChar char="•"/>
              <a:tabLst>
                <a:tab pos="273685" algn="l"/>
                <a:tab pos="274320" algn="l"/>
              </a:tabLst>
            </a:pP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Ожидаемый результат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– 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как 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участие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в 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Стипендиальной  программе вписывается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в 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вашу 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жизненную стратегию?  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Что</a:t>
            </a:r>
            <a:r>
              <a:rPr sz="1200" spc="-10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станет</a:t>
            </a:r>
            <a:r>
              <a:rPr sz="1200" spc="-9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конкретным</a:t>
            </a:r>
            <a:r>
              <a:rPr sz="1200" spc="-10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измеримым</a:t>
            </a:r>
            <a:r>
              <a:rPr sz="1200" spc="-10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результатом</a:t>
            </a:r>
            <a:r>
              <a:rPr sz="1200" spc="-10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в</a:t>
            </a:r>
            <a:r>
              <a:rPr sz="1200" spc="-10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случае  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победы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в</a:t>
            </a:r>
            <a:r>
              <a:rPr sz="1200" spc="-16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конкурсе?</a:t>
            </a:r>
            <a:endParaRPr sz="1200">
              <a:latin typeface="Tahoma"/>
              <a:cs typeface="Tahoma"/>
            </a:endParaRPr>
          </a:p>
          <a:p>
            <a:pPr marL="274320" marR="288925" indent="-261620">
              <a:lnSpc>
                <a:spcPts val="1390"/>
              </a:lnSpc>
              <a:spcBef>
                <a:spcPts val="760"/>
              </a:spcBef>
              <a:buChar char="•"/>
              <a:tabLst>
                <a:tab pos="273685" algn="l"/>
                <a:tab pos="274320" algn="l"/>
              </a:tabLst>
            </a:pP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Персональные</a:t>
            </a:r>
            <a:r>
              <a:rPr sz="1200" spc="-11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планы</a:t>
            </a:r>
            <a:r>
              <a:rPr sz="1200" spc="-11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–</a:t>
            </a:r>
            <a:r>
              <a:rPr sz="1200" spc="-114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личные</a:t>
            </a:r>
            <a:r>
              <a:rPr sz="1200" spc="-11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</a:t>
            </a:r>
            <a:r>
              <a:rPr sz="1200" spc="-114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профессиональные  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планы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на 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ближайшие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5</a:t>
            </a:r>
            <a:r>
              <a:rPr sz="1200" spc="-28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лет</a:t>
            </a:r>
            <a:endParaRPr sz="1200">
              <a:latin typeface="Tahoma"/>
              <a:cs typeface="Tahoma"/>
            </a:endParaRPr>
          </a:p>
          <a:p>
            <a:pPr marL="274320" indent="-261620">
              <a:lnSpc>
                <a:spcPct val="100000"/>
              </a:lnSpc>
              <a:spcBef>
                <a:spcPts val="635"/>
              </a:spcBef>
              <a:buChar char="•"/>
              <a:tabLst>
                <a:tab pos="273685" algn="l"/>
                <a:tab pos="274320" algn="l"/>
              </a:tabLst>
            </a:pP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Лидерская позиция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–</a:t>
            </a:r>
            <a:r>
              <a:rPr sz="1200" spc="-27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собственный 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опыт</a:t>
            </a:r>
            <a:endParaRPr sz="1200">
              <a:latin typeface="Tahoma"/>
              <a:cs typeface="Tahoma"/>
            </a:endParaRPr>
          </a:p>
          <a:p>
            <a:pPr marL="274320" marR="447040" indent="-261620">
              <a:lnSpc>
                <a:spcPct val="103299"/>
              </a:lnSpc>
              <a:spcBef>
                <a:spcPts val="505"/>
              </a:spcBef>
              <a:buChar char="•"/>
              <a:tabLst>
                <a:tab pos="273685" algn="l"/>
                <a:tab pos="274320" algn="l"/>
              </a:tabLst>
            </a:pP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Эссе</a:t>
            </a:r>
            <a:r>
              <a:rPr sz="1200" spc="-10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«Что</a:t>
            </a:r>
            <a:r>
              <a:rPr sz="1200" spc="-11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означает/легко</a:t>
            </a:r>
            <a:r>
              <a:rPr sz="1200" spc="-11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ли</a:t>
            </a:r>
            <a:r>
              <a:rPr sz="1200" spc="-11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быть</a:t>
            </a:r>
            <a:r>
              <a:rPr sz="1200" spc="-11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лидером</a:t>
            </a:r>
            <a:r>
              <a:rPr sz="1200" spc="-11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в</a:t>
            </a:r>
            <a:r>
              <a:rPr sz="1200" spc="-11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моей  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сфере?»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–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на</a:t>
            </a:r>
            <a:r>
              <a:rPr sz="1200" spc="-29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примере 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других </a:t>
            </a:r>
            <a:r>
              <a:rPr sz="1200" spc="-55" dirty="0">
                <a:solidFill>
                  <a:srgbClr val="485860"/>
                </a:solidFill>
                <a:latin typeface="Tahoma"/>
                <a:cs typeface="Tahoma"/>
              </a:rPr>
              <a:t>персоналий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5395" y="4658867"/>
            <a:ext cx="4074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EB4195"/>
                </a:solidFill>
                <a:latin typeface="Tahoma"/>
                <a:cs typeface="Tahoma"/>
              </a:rPr>
              <a:t>ПОБЕДЫ В </a:t>
            </a:r>
            <a:r>
              <a:rPr sz="1400" b="1" spc="-5" dirty="0">
                <a:solidFill>
                  <a:srgbClr val="EB4195"/>
                </a:solidFill>
                <a:latin typeface="Tahoma"/>
                <a:cs typeface="Tahoma"/>
              </a:rPr>
              <a:t>КОНКУРСАХ </a:t>
            </a:r>
            <a:r>
              <a:rPr sz="1400" b="1" dirty="0">
                <a:solidFill>
                  <a:srgbClr val="EB4195"/>
                </a:solidFill>
                <a:latin typeface="Tahoma"/>
                <a:cs typeface="Tahoma"/>
              </a:rPr>
              <a:t>И</a:t>
            </a:r>
            <a:r>
              <a:rPr sz="1400" b="1" spc="15" dirty="0">
                <a:solidFill>
                  <a:srgbClr val="EB4195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EB4195"/>
                </a:solidFill>
                <a:latin typeface="Tahoma"/>
                <a:cs typeface="Tahoma"/>
              </a:rPr>
              <a:t>СОРЕВНОВАНИЯХ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587" y="3893592"/>
            <a:ext cx="456565" cy="277495"/>
          </a:xfrm>
          <a:prstGeom prst="rect">
            <a:avLst/>
          </a:prstGeom>
          <a:solidFill>
            <a:srgbClr val="EB4195"/>
          </a:solidFill>
        </p:spPr>
        <p:txBody>
          <a:bodyPr vert="horz" wrap="square" lIns="0" tIns="44450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350"/>
              </a:spcBef>
            </a:pPr>
            <a:r>
              <a:rPr sz="1200" spc="-65" dirty="0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17666" y="1162048"/>
            <a:ext cx="6374333" cy="447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fondpotanin.ru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0"/>
                </a:spcBef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7107" y="401319"/>
            <a:ext cx="8686165" cy="74803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445"/>
              </a:spcBef>
            </a:pPr>
            <a:r>
              <a:rPr spc="-5" dirty="0"/>
              <a:t>ЧТО ВАЖНО ПРИ ОТВЕТАХ </a:t>
            </a:r>
            <a:r>
              <a:rPr dirty="0"/>
              <a:t>НА </a:t>
            </a:r>
            <a:r>
              <a:rPr spc="-5" dirty="0"/>
              <a:t>ОТКРЫТЫЕ ВОПРОСЫ  </a:t>
            </a:r>
            <a:r>
              <a:rPr dirty="0"/>
              <a:t>И </a:t>
            </a:r>
            <a:r>
              <a:rPr spc="-5" dirty="0"/>
              <a:t>ПОДГОТОВКЕ </a:t>
            </a:r>
            <a:r>
              <a:rPr spc="-10" dirty="0"/>
              <a:t>ЭССЕ?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6774" y="1516718"/>
            <a:ext cx="6073140" cy="396747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spc="-55" dirty="0">
                <a:solidFill>
                  <a:srgbClr val="485860"/>
                </a:solidFill>
                <a:latin typeface="Tahoma"/>
                <a:cs typeface="Tahoma"/>
              </a:rPr>
              <a:t>НЕ </a:t>
            </a:r>
            <a:r>
              <a:rPr sz="1400" b="1" spc="-90" dirty="0">
                <a:solidFill>
                  <a:srgbClr val="485860"/>
                </a:solidFill>
                <a:latin typeface="Tahoma"/>
                <a:cs typeface="Tahoma"/>
              </a:rPr>
              <a:t>ЭКОНОМЬТЕ</a:t>
            </a:r>
            <a:r>
              <a:rPr sz="1400" b="1" spc="-30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485860"/>
                </a:solidFill>
                <a:latin typeface="Tahoma"/>
                <a:cs typeface="Tahoma"/>
              </a:rPr>
              <a:t>ОБЪЕМ:</a:t>
            </a:r>
            <a:endParaRPr sz="1400">
              <a:latin typeface="Tahoma"/>
              <a:cs typeface="Tahoma"/>
            </a:endParaRPr>
          </a:p>
          <a:p>
            <a:pPr marL="12700" marR="182245">
              <a:lnSpc>
                <a:spcPts val="1420"/>
              </a:lnSpc>
              <a:spcBef>
                <a:spcPts val="575"/>
              </a:spcBef>
            </a:pPr>
            <a:r>
              <a:rPr sz="1200" spc="35" dirty="0">
                <a:solidFill>
                  <a:srgbClr val="485860"/>
                </a:solidFill>
                <a:latin typeface="Tahoma"/>
                <a:cs typeface="Tahoma"/>
              </a:rPr>
              <a:t>2000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– </a:t>
            </a:r>
            <a:r>
              <a:rPr sz="1200" spc="30" dirty="0">
                <a:solidFill>
                  <a:srgbClr val="485860"/>
                </a:solidFill>
                <a:latin typeface="Tahoma"/>
                <a:cs typeface="Tahoma"/>
              </a:rPr>
              <a:t>4000 </a:t>
            </a:r>
            <a:r>
              <a:rPr sz="1200" spc="20" dirty="0">
                <a:solidFill>
                  <a:srgbClr val="485860"/>
                </a:solidFill>
                <a:latin typeface="Tahoma"/>
                <a:cs typeface="Tahoma"/>
              </a:rPr>
              <a:t>знаков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с 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пробелами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–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это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около </a:t>
            </a:r>
            <a:r>
              <a:rPr sz="1200" spc="40" dirty="0">
                <a:solidFill>
                  <a:srgbClr val="485860"/>
                </a:solidFill>
                <a:latin typeface="Tahoma"/>
                <a:cs typeface="Tahoma"/>
              </a:rPr>
              <a:t>1-1,5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страниц.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Это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достаточный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объем 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для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того, чтобы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в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полной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мере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рассказать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о</a:t>
            </a:r>
            <a:r>
              <a:rPr sz="1200" spc="-26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себе.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400" b="1" spc="-75" dirty="0">
                <a:solidFill>
                  <a:srgbClr val="485860"/>
                </a:solidFill>
                <a:latin typeface="Tahoma"/>
                <a:cs typeface="Tahoma"/>
              </a:rPr>
              <a:t>ПИШИТЕ</a:t>
            </a:r>
            <a:r>
              <a:rPr sz="1400" b="1" spc="-17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485860"/>
                </a:solidFill>
                <a:latin typeface="Tahoma"/>
                <a:cs typeface="Tahoma"/>
              </a:rPr>
              <a:t>ЯРКО:</a:t>
            </a:r>
            <a:endParaRPr sz="1400">
              <a:latin typeface="Tahoma"/>
              <a:cs typeface="Tahoma"/>
            </a:endParaRPr>
          </a:p>
          <a:p>
            <a:pPr marL="12700" marR="403860">
              <a:lnSpc>
                <a:spcPts val="1390"/>
              </a:lnSpc>
              <a:spcBef>
                <a:spcPts val="600"/>
              </a:spcBef>
            </a:pP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увлеченные</a:t>
            </a:r>
            <a:r>
              <a:rPr sz="1200" spc="-7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</a:t>
            </a:r>
            <a:r>
              <a:rPr sz="1200" spc="-6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творческие</a:t>
            </a:r>
            <a:r>
              <a:rPr sz="1200" spc="-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люди</a:t>
            </a:r>
            <a:r>
              <a:rPr sz="1200" spc="-10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всегда</a:t>
            </a:r>
            <a:r>
              <a:rPr sz="1200" spc="-7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интересно</a:t>
            </a:r>
            <a:r>
              <a:rPr sz="1200" spc="-7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</a:t>
            </a:r>
            <a:r>
              <a:rPr sz="1200" spc="-6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ярко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могут</a:t>
            </a:r>
            <a:r>
              <a:rPr sz="1200" spc="-7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рассказать</a:t>
            </a:r>
            <a:r>
              <a:rPr sz="1200" spc="-5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о</a:t>
            </a:r>
            <a:r>
              <a:rPr sz="1200" spc="-6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своей  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деятельности,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достижениях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</a:t>
            </a:r>
            <a:r>
              <a:rPr sz="1200" spc="-18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планах.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b="1" spc="-45" dirty="0">
                <a:solidFill>
                  <a:srgbClr val="485860"/>
                </a:solidFill>
                <a:latin typeface="Tahoma"/>
                <a:cs typeface="Tahoma"/>
              </a:rPr>
              <a:t>БОЛЬШЕ</a:t>
            </a:r>
            <a:r>
              <a:rPr sz="1400" b="1" spc="-13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485860"/>
                </a:solidFill>
                <a:latin typeface="Tahoma"/>
                <a:cs typeface="Tahoma"/>
              </a:rPr>
              <a:t>ПРИМЕРОВ: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800"/>
              </a:lnSpc>
              <a:spcBef>
                <a:spcPts val="500"/>
              </a:spcBef>
            </a:pP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если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вы 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что-то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реально </a:t>
            </a:r>
            <a:r>
              <a:rPr sz="1200" spc="-45" dirty="0">
                <a:solidFill>
                  <a:srgbClr val="485860"/>
                </a:solidFill>
                <a:latin typeface="Tahoma"/>
                <a:cs typeface="Tahoma"/>
              </a:rPr>
              <a:t>сделали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в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жизни,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вы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всегда можете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интересно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об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этом 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рассказать; просто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утверждение</a:t>
            </a:r>
            <a:r>
              <a:rPr sz="1200" spc="-7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о</a:t>
            </a:r>
            <a:r>
              <a:rPr sz="1200" spc="-7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том,</a:t>
            </a:r>
            <a:r>
              <a:rPr sz="1200" spc="-9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что</a:t>
            </a:r>
            <a:r>
              <a:rPr sz="1200" spc="-9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вы</a:t>
            </a:r>
            <a:r>
              <a:rPr sz="1200" spc="-9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лидер,</a:t>
            </a:r>
            <a:r>
              <a:rPr sz="1200" spc="-9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без</a:t>
            </a:r>
            <a:r>
              <a:rPr sz="1200" spc="-3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примеров</a:t>
            </a:r>
            <a:r>
              <a:rPr sz="1200" spc="-6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реальных</a:t>
            </a:r>
            <a:r>
              <a:rPr sz="1200" spc="-7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действий, 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выглядит не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очень</a:t>
            </a:r>
            <a:r>
              <a:rPr sz="1200" spc="-12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убедительно.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0" dirty="0">
                <a:solidFill>
                  <a:srgbClr val="485860"/>
                </a:solidFill>
                <a:latin typeface="Tahoma"/>
                <a:cs typeface="Tahoma"/>
              </a:rPr>
              <a:t>МЕНЬШЕ </a:t>
            </a:r>
            <a:r>
              <a:rPr sz="1400" b="1" spc="-60" dirty="0">
                <a:solidFill>
                  <a:srgbClr val="485860"/>
                </a:solidFill>
                <a:latin typeface="Tahoma"/>
                <a:cs typeface="Tahoma"/>
              </a:rPr>
              <a:t>СЛОЖНЫХ</a:t>
            </a:r>
            <a:r>
              <a:rPr sz="1400" b="1" spc="-229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485860"/>
                </a:solidFill>
                <a:latin typeface="Tahoma"/>
                <a:cs typeface="Tahoma"/>
              </a:rPr>
              <a:t>ФРАЗ:</a:t>
            </a:r>
            <a:endParaRPr sz="1400">
              <a:latin typeface="Tahoma"/>
              <a:cs typeface="Tahoma"/>
            </a:endParaRPr>
          </a:p>
          <a:p>
            <a:pPr marL="12700" marR="666115">
              <a:lnSpc>
                <a:spcPct val="100800"/>
              </a:lnSpc>
              <a:spcBef>
                <a:spcPts val="505"/>
              </a:spcBef>
            </a:pP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у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экспертов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десятки 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заявок,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не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нужно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их </a:t>
            </a:r>
            <a:r>
              <a:rPr sz="1200" spc="-40" dirty="0">
                <a:solidFill>
                  <a:srgbClr val="485860"/>
                </a:solidFill>
                <a:latin typeface="Tahoma"/>
                <a:cs typeface="Tahoma"/>
              </a:rPr>
              <a:t>«усыплять» </a:t>
            </a:r>
            <a:r>
              <a:rPr sz="1200" spc="-20" dirty="0">
                <a:solidFill>
                  <a:srgbClr val="485860"/>
                </a:solidFill>
                <a:latin typeface="Tahoma"/>
                <a:cs typeface="Tahoma"/>
              </a:rPr>
              <a:t>сложными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фразами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 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многократными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 повторениями</a:t>
            </a:r>
            <a:r>
              <a:rPr sz="1200" spc="-6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одного</a:t>
            </a:r>
            <a:r>
              <a:rPr sz="1200" spc="-7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и</a:t>
            </a:r>
            <a:r>
              <a:rPr sz="1200" spc="-7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того</a:t>
            </a:r>
            <a:r>
              <a:rPr sz="1200" spc="-7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485860"/>
                </a:solidFill>
                <a:latin typeface="Tahoma"/>
                <a:cs typeface="Tahoma"/>
              </a:rPr>
              <a:t>же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тезиса.</a:t>
            </a:r>
            <a:r>
              <a:rPr sz="1200" spc="-7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485860"/>
                </a:solidFill>
                <a:latin typeface="Tahoma"/>
                <a:cs typeface="Tahoma"/>
              </a:rPr>
              <a:t>Если</a:t>
            </a:r>
            <a:r>
              <a:rPr sz="1200" spc="-114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вы</a:t>
            </a:r>
            <a:r>
              <a:rPr sz="1200" spc="-9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знаете,</a:t>
            </a:r>
            <a:r>
              <a:rPr sz="1200" spc="-7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85860"/>
                </a:solidFill>
                <a:latin typeface="Tahoma"/>
                <a:cs typeface="Tahoma"/>
              </a:rPr>
              <a:t>о</a:t>
            </a:r>
            <a:r>
              <a:rPr sz="1200" spc="-7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чем 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говорите,</a:t>
            </a:r>
            <a:r>
              <a:rPr sz="1200" spc="-7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вы</a:t>
            </a:r>
            <a:r>
              <a:rPr sz="1200" spc="-8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точно</a:t>
            </a:r>
            <a:r>
              <a:rPr sz="1200" spc="-8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485860"/>
                </a:solidFill>
                <a:latin typeface="Tahoma"/>
                <a:cs typeface="Tahoma"/>
              </a:rPr>
              <a:t>можете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485860"/>
                </a:solidFill>
                <a:latin typeface="Tahoma"/>
                <a:cs typeface="Tahoma"/>
              </a:rPr>
              <a:t>рассказать</a:t>
            </a:r>
            <a:r>
              <a:rPr sz="1200" spc="1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85860"/>
                </a:solidFill>
                <a:latin typeface="Tahoma"/>
                <a:cs typeface="Tahoma"/>
              </a:rPr>
              <a:t>об</a:t>
            </a:r>
            <a:r>
              <a:rPr sz="1200" spc="-3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этом</a:t>
            </a:r>
            <a:r>
              <a:rPr sz="1200" spc="-190" dirty="0">
                <a:solidFill>
                  <a:srgbClr val="485860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485860"/>
                </a:solidFill>
                <a:latin typeface="Tahoma"/>
                <a:cs typeface="Tahoma"/>
              </a:rPr>
              <a:t>просто.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439" y="1331975"/>
            <a:ext cx="1155192" cy="1240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3439" y="2319527"/>
            <a:ext cx="1078992" cy="1082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0016" y="4462271"/>
            <a:ext cx="1133856" cy="1173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5360" y="3340608"/>
            <a:ext cx="960119" cy="1200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fondpotanin.ru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0"/>
                </a:spcBef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858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1667</Words>
  <Application>Microsoft Office PowerPoint</Application>
  <PresentationFormat>Произвольный</PresentationFormat>
  <Paragraphs>283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ОСНОВНЫЕ ПАРАМЕТРЫ КОНКУРСА</vt:lpstr>
      <vt:lpstr>КТО МОЖЕТ  УЧАСТВОВАТЬ В  КОНКУРСЕ?</vt:lpstr>
      <vt:lpstr>КАК ВЫБИРАЕТСЯ ПОБЕДИТЕЛЬ?</vt:lpstr>
      <vt:lpstr>КАКИЕ РАЗДЕЛЫ СОДЕРЖИТ ЗАЯВКА? НЕ ЗАБЫВАЙТЕ НАЖИМАТЬ КНОПКУ «СОХРАНИТЬ»</vt:lpstr>
      <vt:lpstr>ВОПРОСЫ ЗАЯВКИ: ОБЩАЯ ИНФОРМАЦИЯ</vt:lpstr>
      <vt:lpstr>ВОПРОСЫ ЗАЯВКИ: ОБЩАЯ ИНФОРМАЦИЯ</vt:lpstr>
      <vt:lpstr>ВОПРОСЫ ЗАЯВКИ: МОТИВАЦИЯ К УЧАСТИЮ</vt:lpstr>
      <vt:lpstr>ЧТО ВАЖНО ПРИ ОТВЕТАХ НА ОТКРЫТЫЕ ВОПРОСЫ  И ПОДГОТОВКЕ ЭССЕ?</vt:lpstr>
      <vt:lpstr>ВОПРОСЫ ЗАЯВКИ: НАУЧНО-ИССЛЕДОВАТЕЛЬСКАЯ ДЕЯТЕЛЬНОСТЬ</vt:lpstr>
      <vt:lpstr>ЧТО ВАЖНО ПРИ НАПИСАНИИ НАУЧНО-ПОПУЛЯРНОГО ЭССЕ? НЕ СПИСЫВАТЬ ИЗ ИНТЕРНЕТА/ПУБЛИКАЦИЙ – ПРОВЕРКА НА ПЛАГИАТ!</vt:lpstr>
      <vt:lpstr>ВОПРОСЫ ЗАЯВКИ: ОБЩЕСТВЕННАЯ ДЕЯТЕЛЬНОСТЬ И ОПЫТ РАБОТЫ</vt:lpstr>
      <vt:lpstr>ВОПРОСЫ ЗАЯВКИ: СПРАВОЧНАЯ ИНФОРМАЦИЯ</vt:lpstr>
      <vt:lpstr>КАКИЕ ДОКУМЕНТЫ НУЖНО ПРИЛОЖИТЬ?</vt:lpstr>
      <vt:lpstr>КАКИЕ ЕЩЕ ДОКУМЕНТЫ МОЖНО ПРИЛОЖИТЬ?</vt:lpstr>
      <vt:lpstr>РЕАЛИЗАЦИЯ ПРАВА НА ПОЛУЧЕНИЕ СТИПЕНДИИ</vt:lpstr>
      <vt:lpstr>ГДЕ ПОЛУЧИТЬ КОНСУЛЬТАЦИИ?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Владимир</cp:lastModifiedBy>
  <cp:revision>2</cp:revision>
  <dcterms:created xsi:type="dcterms:W3CDTF">2018-10-31T21:17:40Z</dcterms:created>
  <dcterms:modified xsi:type="dcterms:W3CDTF">2019-10-23T11:21:21Z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2018-10-31T00:00:00Z</vt:filetime>
  </property>
</Properties>
</file>